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58" r:id="rId3"/>
    <p:sldId id="259" r:id="rId4"/>
    <p:sldId id="260" r:id="rId5"/>
    <p:sldId id="288" r:id="rId6"/>
    <p:sldId id="289"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87" r:id="rId22"/>
    <p:sldId id="276" r:id="rId23"/>
    <p:sldId id="277" r:id="rId24"/>
    <p:sldId id="279" r:id="rId25"/>
    <p:sldId id="280" r:id="rId26"/>
    <p:sldId id="281" r:id="rId27"/>
    <p:sldId id="282" r:id="rId28"/>
    <p:sldId id="283" r:id="rId29"/>
    <p:sldId id="284" r:id="rId30"/>
    <p:sldId id="285" r:id="rId31"/>
    <p:sldId id="286"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5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46" autoAdjust="0"/>
  </p:normalViewPr>
  <p:slideViewPr>
    <p:cSldViewPr snapToGrid="0" snapToObjects="1">
      <p:cViewPr>
        <p:scale>
          <a:sx n="100" d="100"/>
          <a:sy n="100" d="100"/>
        </p:scale>
        <p:origin x="-288"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48FAED8-0C56-964D-BD69-0DE277B481C2}" type="datetimeFigureOut">
              <a:rPr lang="en-US" smtClean="0"/>
              <a:t>9/15/2015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E69C16-9AF4-4F49-97A9-3BFB07C72322}" type="slidenum">
              <a:rPr lang="en-US" smtClean="0"/>
              <a:t>‹#›</a:t>
            </a:fld>
            <a:endParaRPr lang="en-US"/>
          </a:p>
        </p:txBody>
      </p:sp>
    </p:spTree>
    <p:extLst>
      <p:ext uri="{BB962C8B-B14F-4D97-AF65-F5344CB8AC3E}">
        <p14:creationId xmlns:p14="http://schemas.microsoft.com/office/powerpoint/2010/main" val="4107666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69C16-9AF4-4F49-97A9-3BFB07C72322}" type="slidenum">
              <a:rPr lang="en-US" smtClean="0"/>
              <a:t>1</a:t>
            </a:fld>
            <a:endParaRPr lang="en-US"/>
          </a:p>
        </p:txBody>
      </p:sp>
    </p:spTree>
    <p:extLst>
      <p:ext uri="{BB962C8B-B14F-4D97-AF65-F5344CB8AC3E}">
        <p14:creationId xmlns:p14="http://schemas.microsoft.com/office/powerpoint/2010/main" val="7543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Your portal contains important information. </a:t>
            </a:r>
          </a:p>
          <a:p>
            <a:endParaRPr lang="en-US" b="1" baseline="0" dirty="0" smtClean="0"/>
          </a:p>
          <a:p>
            <a:pPr marL="449068" indent="-449068">
              <a:buAutoNum type="arabicParenR"/>
            </a:pPr>
            <a:r>
              <a:rPr lang="en-US" b="1" baseline="0" dirty="0" smtClean="0"/>
              <a:t>Check your Email daily.  It is the University’s official communication.</a:t>
            </a:r>
          </a:p>
          <a:p>
            <a:pPr marL="449068" indent="-449068">
              <a:buAutoNum type="arabicParenR"/>
            </a:pPr>
            <a:r>
              <a:rPr lang="en-US" b="1" baseline="0" dirty="0" smtClean="0"/>
              <a:t>Check out the get involved link </a:t>
            </a:r>
          </a:p>
          <a:p>
            <a:pPr marL="449068" indent="-449068">
              <a:buAutoNum type="arabicParenR"/>
            </a:pPr>
            <a:r>
              <a:rPr lang="en-US" b="1" baseline="0" dirty="0" smtClean="0"/>
              <a:t>Let’s take a look at your Academics </a:t>
            </a:r>
          </a:p>
        </p:txBody>
      </p:sp>
      <p:sp>
        <p:nvSpPr>
          <p:cNvPr id="4" name="Slide Number Placeholder 3"/>
          <p:cNvSpPr>
            <a:spLocks noGrp="1"/>
          </p:cNvSpPr>
          <p:nvPr>
            <p:ph type="sldNum" sz="quarter" idx="10"/>
          </p:nvPr>
        </p:nvSpPr>
        <p:spPr/>
        <p:txBody>
          <a:bodyPr/>
          <a:lstStyle/>
          <a:p>
            <a:fld id="{B4E69C16-9AF4-4F49-97A9-3BFB07C72322}" type="slidenum">
              <a:rPr lang="en-US" smtClean="0"/>
              <a:t>10</a:t>
            </a:fld>
            <a:endParaRPr lang="en-US"/>
          </a:p>
        </p:txBody>
      </p:sp>
    </p:spTree>
    <p:extLst>
      <p:ext uri="{BB962C8B-B14F-4D97-AF65-F5344CB8AC3E}">
        <p14:creationId xmlns:p14="http://schemas.microsoft.com/office/powerpoint/2010/main" val="223028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Your Academic tools </a:t>
            </a:r>
            <a:r>
              <a:rPr lang="en-US" b="1" baseline="0" dirty="0" smtClean="0"/>
              <a:t> -  Your Banner SSB Student Menu will be an important part of your advising.</a:t>
            </a:r>
          </a:p>
          <a:p>
            <a:r>
              <a:rPr lang="en-US" b="1" baseline="0" dirty="0" smtClean="0"/>
              <a:t>Let’s look at what it has to offer.</a:t>
            </a:r>
            <a:endParaRPr lang="en-US" b="1" dirty="0" smtClean="0"/>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11</a:t>
            </a:fld>
            <a:endParaRPr lang="en-US"/>
          </a:p>
        </p:txBody>
      </p:sp>
    </p:spTree>
    <p:extLst>
      <p:ext uri="{BB962C8B-B14F-4D97-AF65-F5344CB8AC3E}">
        <p14:creationId xmlns:p14="http://schemas.microsoft.com/office/powerpoint/2010/main" val="191352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baseline="0" dirty="0" smtClean="0"/>
              <a:t>You can look at your personal information, student information, or finance information. </a:t>
            </a:r>
          </a:p>
          <a:p>
            <a:pPr marL="640594" lvl="1" indent="-174708">
              <a:buFont typeface="Arial" panose="020B0604020202020204" pitchFamily="34" charset="0"/>
              <a:buChar char="•"/>
            </a:pPr>
            <a:r>
              <a:rPr lang="en-US" b="1" baseline="0" dirty="0" smtClean="0"/>
              <a:t>On </a:t>
            </a:r>
            <a:r>
              <a:rPr lang="en-US" b="1" baseline="0" dirty="0" smtClean="0"/>
              <a:t>the </a:t>
            </a:r>
            <a:r>
              <a:rPr lang="en-US" b="1" baseline="0" dirty="0" smtClean="0"/>
              <a:t>student information </a:t>
            </a:r>
            <a:r>
              <a:rPr lang="en-US" b="1" baseline="0" dirty="0" smtClean="0"/>
              <a:t>tab you </a:t>
            </a:r>
            <a:r>
              <a:rPr lang="en-US" b="1" baseline="0" dirty="0" smtClean="0"/>
              <a:t>can go to registration and look at your class schedule as well as open classes when it is time to register.</a:t>
            </a:r>
          </a:p>
          <a:p>
            <a:pPr marL="640594" lvl="1" indent="-174708">
              <a:buFont typeface="Arial" panose="020B0604020202020204" pitchFamily="34" charset="0"/>
              <a:buChar char="•"/>
            </a:pPr>
            <a:r>
              <a:rPr lang="en-US" b="1" baseline="0" dirty="0" smtClean="0"/>
              <a:t>You can go to student records to make sure you do not have any holds preventing you from registering, </a:t>
            </a:r>
            <a:r>
              <a:rPr lang="en-US" b="1" baseline="0" dirty="0" smtClean="0"/>
              <a:t>check your </a:t>
            </a:r>
            <a:r>
              <a:rPr lang="en-US" b="1" baseline="0" dirty="0" smtClean="0"/>
              <a:t>grades and </a:t>
            </a:r>
            <a:r>
              <a:rPr lang="en-US" b="1" baseline="0" dirty="0" smtClean="0"/>
              <a:t>your unofficial transcript. </a:t>
            </a:r>
            <a:endParaRPr lang="en-US" b="1" baseline="0" dirty="0" smtClean="0"/>
          </a:p>
        </p:txBody>
      </p:sp>
      <p:sp>
        <p:nvSpPr>
          <p:cNvPr id="4" name="Slide Number Placeholder 3"/>
          <p:cNvSpPr>
            <a:spLocks noGrp="1"/>
          </p:cNvSpPr>
          <p:nvPr>
            <p:ph type="sldNum" sz="quarter" idx="10"/>
          </p:nvPr>
        </p:nvSpPr>
        <p:spPr/>
        <p:txBody>
          <a:bodyPr/>
          <a:lstStyle/>
          <a:p>
            <a:fld id="{B4E69C16-9AF4-4F49-97A9-3BFB07C72322}" type="slidenum">
              <a:rPr lang="en-US" smtClean="0"/>
              <a:t>12</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It is never to late to check your schedule.  Sometimes classes are </a:t>
            </a:r>
            <a:r>
              <a:rPr lang="en-US" b="1" baseline="0" dirty="0" smtClean="0"/>
              <a:t>canceled, dropped, </a:t>
            </a:r>
            <a:r>
              <a:rPr lang="en-US" b="1" baseline="0" dirty="0" smtClean="0"/>
              <a:t>or the location is changed and students may be attending a wrong class.  Always check your schedule right before the semester begins.  </a:t>
            </a:r>
          </a:p>
        </p:txBody>
      </p:sp>
      <p:sp>
        <p:nvSpPr>
          <p:cNvPr id="4" name="Slide Number Placeholder 3"/>
          <p:cNvSpPr>
            <a:spLocks noGrp="1"/>
          </p:cNvSpPr>
          <p:nvPr>
            <p:ph type="sldNum" sz="quarter" idx="10"/>
          </p:nvPr>
        </p:nvSpPr>
        <p:spPr/>
        <p:txBody>
          <a:bodyPr/>
          <a:lstStyle/>
          <a:p>
            <a:fld id="{B4E69C16-9AF4-4F49-97A9-3BFB07C72322}" type="slidenum">
              <a:rPr lang="en-US" smtClean="0"/>
              <a:t>13</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 </a:t>
            </a:r>
            <a:r>
              <a:rPr lang="en-US" b="1" dirty="0" smtClean="0"/>
              <a:t>under </a:t>
            </a:r>
            <a:r>
              <a:rPr lang="en-US" b="1" dirty="0" smtClean="0"/>
              <a:t>your Academic Tools is your Degree Audit.  Some advisors</a:t>
            </a:r>
            <a:r>
              <a:rPr lang="en-US" b="1" baseline="0" dirty="0" smtClean="0"/>
              <a:t> will ask you to print your degree audit and bring it to your advising appointment.  You want to check your degree audit every semester.   </a:t>
            </a:r>
          </a:p>
          <a:p>
            <a:r>
              <a:rPr lang="en-US" b="1" baseline="0" dirty="0" smtClean="0"/>
              <a:t>Please know that the Degree Audit is NOT your official plan for graduation requirements</a:t>
            </a:r>
            <a:r>
              <a:rPr lang="en-US" b="0" u="sng" baseline="0" dirty="0" smtClean="0">
                <a:solidFill>
                  <a:srgbClr val="FF0000"/>
                </a:solidFill>
              </a:rPr>
              <a:t>.  </a:t>
            </a:r>
            <a:r>
              <a:rPr lang="en-US" sz="1400" b="1" u="sng" dirty="0">
                <a:solidFill>
                  <a:srgbClr val="FF0000"/>
                </a:solidFill>
              </a:rPr>
              <a:t>It can be wrong.  </a:t>
            </a:r>
            <a:r>
              <a:rPr lang="en-US" b="1" baseline="0" dirty="0" smtClean="0"/>
              <a:t>Your Progress sheet  (on the Undergraduate Advising Website) on the other hand is the most accurate information for your major requirements.  Make sure you compare your Degree audit to your Major’s Progress sheet and ASK YOUR ADVISOR if something doesn’t match up or you have questions!  Your advising center is always a great resource for Degree Audit and Progress sheet questions!</a:t>
            </a:r>
            <a:endParaRPr lang="en-US" b="1" dirty="0"/>
          </a:p>
        </p:txBody>
      </p:sp>
      <p:sp>
        <p:nvSpPr>
          <p:cNvPr id="4" name="Slide Number Placeholder 3"/>
          <p:cNvSpPr>
            <a:spLocks noGrp="1"/>
          </p:cNvSpPr>
          <p:nvPr>
            <p:ph type="sldNum" sz="quarter" idx="10"/>
          </p:nvPr>
        </p:nvSpPr>
        <p:spPr/>
        <p:txBody>
          <a:bodyPr/>
          <a:lstStyle/>
          <a:p>
            <a:fld id="{B4E69C16-9AF4-4F49-97A9-3BFB07C72322}" type="slidenum">
              <a:rPr lang="en-US" smtClean="0"/>
              <a:t>14</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Your degree audit will have important information:</a:t>
            </a:r>
          </a:p>
          <a:p>
            <a:pPr marL="449068" indent="-449068">
              <a:buAutoNum type="arabicParenR"/>
            </a:pPr>
            <a:r>
              <a:rPr lang="en-US" b="1" baseline="0" dirty="0" smtClean="0"/>
              <a:t>It will have your college, major and advisor listed at the top. </a:t>
            </a:r>
          </a:p>
          <a:p>
            <a:pPr marL="449068" indent="-449068">
              <a:buAutoNum type="arabicParenR"/>
            </a:pPr>
            <a:r>
              <a:rPr lang="en-US" b="1" baseline="0" dirty="0" smtClean="0"/>
              <a:t>Click on your advisor to email. </a:t>
            </a:r>
          </a:p>
          <a:p>
            <a:pPr marL="449068" indent="-449068">
              <a:buAutoNum type="arabicParenR"/>
            </a:pPr>
            <a:r>
              <a:rPr lang="en-US" b="1" baseline="0" dirty="0" smtClean="0"/>
              <a:t>It should have any Advanced placement, International baccalaureate, and/or Dual Enrollment credits </a:t>
            </a:r>
            <a:r>
              <a:rPr lang="en-US" b="1" baseline="0" dirty="0" smtClean="0"/>
              <a:t>listed.  </a:t>
            </a:r>
            <a:r>
              <a:rPr lang="en-US" b="1" baseline="0" dirty="0" smtClean="0"/>
              <a:t>Make sure you get these sent to the admissions office if not showing!</a:t>
            </a:r>
          </a:p>
          <a:p>
            <a:pPr marL="449068" indent="-449068">
              <a:buAutoNum type="arabicParenR"/>
            </a:pPr>
            <a:r>
              <a:rPr lang="en-US" b="1" baseline="0" dirty="0" smtClean="0"/>
              <a:t>It will show (squiggles) what you are taking, (check marks) for what you have taken or transferred in (AP, IB, DE credit) and empty red blocks for what you still need in the Core Curriculum and your major requirements.</a:t>
            </a:r>
          </a:p>
          <a:p>
            <a:pPr marL="449068" indent="-449068">
              <a:buAutoNum type="arabicParenR"/>
            </a:pPr>
            <a:r>
              <a:rPr lang="en-US" b="1" baseline="0" dirty="0" smtClean="0"/>
              <a:t>Remember you have until you graduate to take all of your core </a:t>
            </a:r>
            <a:r>
              <a:rPr lang="en-US" b="1" baseline="0" dirty="0" smtClean="0"/>
              <a:t>curriculum classes</a:t>
            </a:r>
            <a:endParaRPr lang="en-US" b="1" baseline="0" dirty="0" smtClean="0"/>
          </a:p>
          <a:p>
            <a:pPr marL="449068" indent="-449068">
              <a:buAutoNum type="arabicParenR"/>
            </a:pPr>
            <a:r>
              <a:rPr lang="en-US" b="1" baseline="0" dirty="0" smtClean="0"/>
              <a:t>Your current enrollment will be at the bottom of the audit</a:t>
            </a:r>
          </a:p>
          <a:p>
            <a:pPr marL="449068" indent="-449068">
              <a:buAutoNum type="arabicParenR"/>
            </a:pPr>
            <a:r>
              <a:rPr lang="en-US" b="1" baseline="0" dirty="0" smtClean="0"/>
              <a:t>If you have declared your major it will have all of the classes required for the majo</a:t>
            </a:r>
            <a:r>
              <a:rPr lang="en-US" baseline="0" dirty="0" smtClean="0"/>
              <a:t>r</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15</a:t>
            </a:fld>
            <a:endParaRPr lang="en-US"/>
          </a:p>
        </p:txBody>
      </p:sp>
    </p:spTree>
    <p:extLst>
      <p:ext uri="{BB962C8B-B14F-4D97-AF65-F5344CB8AC3E}">
        <p14:creationId xmlns:p14="http://schemas.microsoft.com/office/powerpoint/2010/main" val="766470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B4E69C16-9AF4-4F49-97A9-3BFB07C72322}" type="slidenum">
              <a:rPr lang="en-US" smtClean="0"/>
              <a:t>16</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make an appointment on Agile Advisor for academic</a:t>
            </a:r>
            <a:r>
              <a:rPr lang="en-US" b="1" baseline="0" dirty="0" smtClean="0"/>
              <a:t> or career advising </a:t>
            </a:r>
            <a:r>
              <a:rPr lang="en-US" b="1" dirty="0" smtClean="0"/>
              <a:t>, </a:t>
            </a:r>
            <a:r>
              <a:rPr lang="en-US" b="1" baseline="0" dirty="0" smtClean="0"/>
              <a:t>go to your academic tools, academic advising appointment. </a:t>
            </a:r>
            <a:endParaRPr lang="en-US" b="1" dirty="0"/>
          </a:p>
        </p:txBody>
      </p:sp>
      <p:sp>
        <p:nvSpPr>
          <p:cNvPr id="4" name="Slide Number Placeholder 3"/>
          <p:cNvSpPr>
            <a:spLocks noGrp="1"/>
          </p:cNvSpPr>
          <p:nvPr>
            <p:ph type="sldNum" sz="quarter" idx="10"/>
          </p:nvPr>
        </p:nvSpPr>
        <p:spPr/>
        <p:txBody>
          <a:bodyPr/>
          <a:lstStyle/>
          <a:p>
            <a:fld id="{B4E69C16-9AF4-4F49-97A9-3BFB07C72322}" type="slidenum">
              <a:rPr lang="en-US" smtClean="0"/>
              <a:t>17</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Go to the Login, NOT the Guest login.  If you need to login,</a:t>
            </a:r>
            <a:r>
              <a:rPr lang="en-US" b="1" baseline="0" dirty="0" smtClean="0"/>
              <a:t> you will use your RU login and password.  </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18</a:t>
            </a:fld>
            <a:endParaRPr lang="en-US"/>
          </a:p>
        </p:txBody>
      </p:sp>
    </p:spTree>
    <p:extLst>
      <p:ext uri="{BB962C8B-B14F-4D97-AF65-F5344CB8AC3E}">
        <p14:creationId xmlns:p14="http://schemas.microsoft.com/office/powerpoint/2010/main" val="414138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Currently</a:t>
            </a:r>
            <a:r>
              <a:rPr lang="en-US" b="1" baseline="0" dirty="0" smtClean="0"/>
              <a:t> the advisors located in the advising centers and in the </a:t>
            </a:r>
            <a:r>
              <a:rPr lang="en-US" b="1" dirty="0" smtClean="0"/>
              <a:t>career ce</a:t>
            </a:r>
            <a:r>
              <a:rPr lang="en-US" b="1" baseline="0" dirty="0" smtClean="0"/>
              <a:t>nter are using Agile Advisor to schedule student appointments.  If your advisor does not have a profile on the list of advisors, or  is not listed, just email him/her to find out how to make an appointment.  </a:t>
            </a:r>
          </a:p>
          <a:p>
            <a:endParaRPr lang="en-US" b="1" baseline="0" dirty="0" smtClean="0"/>
          </a:p>
          <a:p>
            <a:r>
              <a:rPr lang="en-US" b="1" baseline="0" dirty="0" smtClean="0"/>
              <a:t>If you need assistance with how to use the Agile Advisor scheduling system just go to the Undergraduate Academic Advising website. </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19</a:t>
            </a:fld>
            <a:endParaRPr lang="en-US"/>
          </a:p>
        </p:txBody>
      </p:sp>
    </p:spTree>
    <p:extLst>
      <p:ext uri="{BB962C8B-B14F-4D97-AF65-F5344CB8AC3E}">
        <p14:creationId xmlns:p14="http://schemas.microsoft.com/office/powerpoint/2010/main" val="114820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u="none" dirty="0" smtClean="0"/>
              <a:t>Advising</a:t>
            </a:r>
            <a:r>
              <a:rPr lang="en-US" b="1" u="none" baseline="0" dirty="0" smtClean="0"/>
              <a:t> in College will differ greatly from High school. How so?</a:t>
            </a:r>
          </a:p>
          <a:p>
            <a:pPr marL="640594" lvl="1" indent="-174708" defTabSz="931774">
              <a:buFont typeface="Arial" panose="020B0604020202020204" pitchFamily="34" charset="0"/>
              <a:buChar char="•"/>
              <a:defRPr/>
            </a:pPr>
            <a:r>
              <a:rPr lang="en-US" b="1" u="none" baseline="0" dirty="0" smtClean="0"/>
              <a:t>YOU are responsible for information and requirements you will need for graduation, not your advisor.</a:t>
            </a:r>
          </a:p>
          <a:p>
            <a:pPr marL="640594" lvl="1" indent="-174708" defTabSz="931774">
              <a:buFont typeface="Arial" panose="020B0604020202020204" pitchFamily="34" charset="0"/>
              <a:buChar char="•"/>
              <a:defRPr/>
            </a:pPr>
            <a:r>
              <a:rPr lang="en-US" b="1" u="none" baseline="0" dirty="0" smtClean="0"/>
              <a:t>YOU are responsible to know how policies and procedures at RU affect YOU, such as the suspension and probation policies, which we will go over in this presentation.</a:t>
            </a:r>
          </a:p>
          <a:p>
            <a:pPr marL="174708" indent="-174708" defTabSz="931774">
              <a:buFont typeface="Arial" panose="020B0604020202020204" pitchFamily="34" charset="0"/>
              <a:buChar char="•"/>
              <a:defRPr/>
            </a:pPr>
            <a:r>
              <a:rPr lang="en-US" b="1" u="none" baseline="0" dirty="0" smtClean="0"/>
              <a:t>It is important you become your own best advocate, ask questions and understand the policies and requirements that will </a:t>
            </a:r>
            <a:r>
              <a:rPr lang="en-US" b="1" u="none" baseline="0" dirty="0" smtClean="0"/>
              <a:t>effect </a:t>
            </a:r>
            <a:r>
              <a:rPr lang="en-US" b="1" u="none" baseline="0" dirty="0" smtClean="0"/>
              <a:t>you. </a:t>
            </a:r>
          </a:p>
          <a:p>
            <a:pPr marL="174708" indent="-174708" defTabSz="931774">
              <a:buFont typeface="Arial" panose="020B0604020202020204" pitchFamily="34" charset="0"/>
              <a:buChar char="•"/>
              <a:defRPr/>
            </a:pPr>
            <a:r>
              <a:rPr lang="en-US" b="1" u="none" baseline="0" dirty="0" smtClean="0"/>
              <a:t>Your advisor will also be your advocate and guide to help you through the process.  </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2</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In order for your advisor or instructors</a:t>
            </a:r>
            <a:r>
              <a:rPr lang="en-US" b="1" baseline="0" dirty="0" smtClean="0"/>
              <a:t> to speak with your parents you would need to sign a FERPA release form which can be located on the Registrar’s website.  </a:t>
            </a:r>
            <a:endParaRPr lang="en-US" b="1" dirty="0" smtClean="0"/>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20</a:t>
            </a:fld>
            <a:endParaRPr lang="en-US"/>
          </a:p>
        </p:txBody>
      </p:sp>
    </p:spTree>
    <p:extLst>
      <p:ext uri="{BB962C8B-B14F-4D97-AF65-F5344CB8AC3E}">
        <p14:creationId xmlns:p14="http://schemas.microsoft.com/office/powerpoint/2010/main" val="199197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Some</a:t>
            </a:r>
            <a:r>
              <a:rPr lang="en-US" b="1" baseline="0" dirty="0" smtClean="0"/>
              <a:t> important academic policies for you to know and understand.  You can refer back to these policies on the Undergraduate Academic Advising Website. </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21</a:t>
            </a:fld>
            <a:endParaRPr lang="en-US"/>
          </a:p>
        </p:txBody>
      </p:sp>
    </p:spTree>
    <p:extLst>
      <p:ext uri="{BB962C8B-B14F-4D97-AF65-F5344CB8AC3E}">
        <p14:creationId xmlns:p14="http://schemas.microsoft.com/office/powerpoint/2010/main" val="2852493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Some</a:t>
            </a:r>
            <a:r>
              <a:rPr lang="en-US" b="1" baseline="0" dirty="0" smtClean="0"/>
              <a:t> important academic policies for you to know and understand.  You can refer back to these policies on the Undergraduate Academic Advising Website. </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22</a:t>
            </a:fld>
            <a:endParaRPr lang="en-US"/>
          </a:p>
        </p:txBody>
      </p:sp>
    </p:spTree>
    <p:extLst>
      <p:ext uri="{BB962C8B-B14F-4D97-AF65-F5344CB8AC3E}">
        <p14:creationId xmlns:p14="http://schemas.microsoft.com/office/powerpoint/2010/main" val="2852493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69C16-9AF4-4F49-97A9-3BFB07C72322}" type="slidenum">
              <a:rPr lang="en-US" smtClean="0"/>
              <a:t>23</a:t>
            </a:fld>
            <a:endParaRPr lang="en-US"/>
          </a:p>
        </p:txBody>
      </p:sp>
    </p:spTree>
    <p:extLst>
      <p:ext uri="{BB962C8B-B14F-4D97-AF65-F5344CB8AC3E}">
        <p14:creationId xmlns:p14="http://schemas.microsoft.com/office/powerpoint/2010/main" val="1832619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solidFill>
                  <a:srgbClr val="FF0000"/>
                </a:solidFill>
              </a:rPr>
              <a:t>A student on academic probation can not carry more than 16 semester hours during fall and/or spring semesters. </a:t>
            </a:r>
          </a:p>
          <a:p>
            <a:pPr defTabSz="465887">
              <a:defRPr/>
            </a:pPr>
            <a:r>
              <a:rPr lang="en-US" b="1" dirty="0">
                <a:solidFill>
                  <a:srgbClr val="FF0000"/>
                </a:solidFill>
              </a:rPr>
              <a:t>Students pay additional tuition for hours over 18.</a:t>
            </a:r>
            <a:endParaRPr lang="en-US" b="1" dirty="0" smtClean="0"/>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24</a:t>
            </a:fld>
            <a:endParaRPr lang="en-US"/>
          </a:p>
        </p:txBody>
      </p:sp>
    </p:spTree>
    <p:extLst>
      <p:ext uri="{BB962C8B-B14F-4D97-AF65-F5344CB8AC3E}">
        <p14:creationId xmlns:p14="http://schemas.microsoft.com/office/powerpoint/2010/main" val="1137137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600" b="1" dirty="0">
                <a:solidFill>
                  <a:srgbClr val="572314"/>
                </a:solidFill>
                <a:sym typeface="Wingdings" panose="05000000000000000000" pitchFamily="2" charset="2"/>
              </a:rPr>
              <a:t>M</a:t>
            </a:r>
            <a:r>
              <a:rPr lang="en-US" b="1" dirty="0">
                <a:solidFill>
                  <a:srgbClr val="572314"/>
                </a:solidFill>
                <a:sym typeface="Wingdings" panose="05000000000000000000" pitchFamily="2" charset="2"/>
              </a:rPr>
              <a:t>ost majors require a minimum cumulative GPA of a 2.0 but some require </a:t>
            </a:r>
            <a:r>
              <a:rPr lang="en-US" b="1" dirty="0">
                <a:solidFill>
                  <a:srgbClr val="572314"/>
                </a:solidFill>
              </a:rPr>
              <a:t>a higher GPA.  This is one of the many reasons why you should </a:t>
            </a:r>
            <a:r>
              <a:rPr lang="en-US" b="1" dirty="0" smtClean="0">
                <a:solidFill>
                  <a:srgbClr val="572314"/>
                </a:solidFill>
              </a:rPr>
              <a:t>make </a:t>
            </a:r>
            <a:r>
              <a:rPr lang="en-US" b="1" dirty="0">
                <a:solidFill>
                  <a:srgbClr val="572314"/>
                </a:solidFill>
              </a:rPr>
              <a:t>your academics a priority.  You don’t want to hit a roadblock to declaring </a:t>
            </a:r>
            <a:r>
              <a:rPr lang="en-US" b="1" dirty="0" smtClean="0">
                <a:solidFill>
                  <a:srgbClr val="572314"/>
                </a:solidFill>
              </a:rPr>
              <a:t>a major or graduating. </a:t>
            </a:r>
            <a:r>
              <a:rPr lang="en-US" b="1" dirty="0">
                <a:solidFill>
                  <a:srgbClr val="572314"/>
                </a:solidFill>
              </a:rPr>
              <a:t/>
            </a:r>
            <a:br>
              <a:rPr lang="en-US" b="1" dirty="0">
                <a:solidFill>
                  <a:srgbClr val="572314"/>
                </a:solidFill>
              </a:rPr>
            </a:br>
            <a:r>
              <a:rPr lang="en-US" b="1" dirty="0">
                <a:solidFill>
                  <a:srgbClr val="572314"/>
                </a:solidFill>
              </a:rPr>
              <a:t/>
            </a:r>
            <a:br>
              <a:rPr lang="en-US" b="1" dirty="0">
                <a:solidFill>
                  <a:srgbClr val="572314"/>
                </a:solidFill>
              </a:rPr>
            </a:br>
            <a:r>
              <a:rPr lang="en-US" b="1" dirty="0">
                <a:solidFill>
                  <a:srgbClr val="572314"/>
                </a:solidFill>
              </a:rPr>
              <a:t>In addition many majors have specific GPA requirements in the major for graduation. Specific requirements for each major are listed in the catalog and are listed on most Progress Sheets. </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25</a:t>
            </a:fld>
            <a:endParaRPr lang="en-US"/>
          </a:p>
        </p:txBody>
      </p:sp>
    </p:spTree>
    <p:extLst>
      <p:ext uri="{BB962C8B-B14F-4D97-AF65-F5344CB8AC3E}">
        <p14:creationId xmlns:p14="http://schemas.microsoft.com/office/powerpoint/2010/main" val="1574798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NO exceptions to Suspension</a:t>
            </a:r>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26</a:t>
            </a:fld>
            <a:endParaRPr lang="en-US"/>
          </a:p>
        </p:txBody>
      </p:sp>
    </p:spTree>
    <p:extLst>
      <p:ext uri="{BB962C8B-B14F-4D97-AF65-F5344CB8AC3E}">
        <p14:creationId xmlns:p14="http://schemas.microsoft.com/office/powerpoint/2010/main" val="3107584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69C16-9AF4-4F49-97A9-3BFB07C72322}" type="slidenum">
              <a:rPr lang="en-US" smtClean="0"/>
              <a:t>27</a:t>
            </a:fld>
            <a:endParaRPr lang="en-US"/>
          </a:p>
        </p:txBody>
      </p:sp>
    </p:spTree>
    <p:extLst>
      <p:ext uri="{BB962C8B-B14F-4D97-AF65-F5344CB8AC3E}">
        <p14:creationId xmlns:p14="http://schemas.microsoft.com/office/powerpoint/2010/main" val="180507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Includes Advanced</a:t>
            </a:r>
            <a:r>
              <a:rPr lang="en-US" b="1" baseline="0" dirty="0" smtClean="0"/>
              <a:t> Credit, International baccalaureate, Dual Enrollment and </a:t>
            </a:r>
            <a:r>
              <a:rPr lang="en-US" b="1" dirty="0" smtClean="0"/>
              <a:t>Transfer courses</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28</a:t>
            </a:fld>
            <a:endParaRPr lang="en-US"/>
          </a:p>
        </p:txBody>
      </p:sp>
    </p:spTree>
    <p:extLst>
      <p:ext uri="{BB962C8B-B14F-4D97-AF65-F5344CB8AC3E}">
        <p14:creationId xmlns:p14="http://schemas.microsoft.com/office/powerpoint/2010/main" val="3611236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Pre-majors are required</a:t>
            </a:r>
            <a:r>
              <a:rPr lang="en-US" b="1" baseline="0" dirty="0" smtClean="0"/>
              <a:t> to attend and everyone else SHOULD attend the Majors and Minors Fair on Oct. 13</a:t>
            </a:r>
            <a:r>
              <a:rPr lang="en-US" b="1" baseline="30000" dirty="0" smtClean="0"/>
              <a:t>th</a:t>
            </a:r>
            <a:r>
              <a:rPr lang="en-US" b="1" baseline="0" dirty="0" smtClean="0"/>
              <a:t> from 1 – 3, in Heth Hall.  ALL of the majors and minors at RU, as well as other programs such as Study Abroad will be there for you to talk to.  You can even declare or change your major at the fair.  Plus they usually have great apple cider!</a:t>
            </a:r>
            <a:endParaRPr lang="en-US" b="1" dirty="0" smtClean="0"/>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29</a:t>
            </a:fld>
            <a:endParaRPr lang="en-US"/>
          </a:p>
        </p:txBody>
      </p:sp>
    </p:spTree>
    <p:extLst>
      <p:ext uri="{BB962C8B-B14F-4D97-AF65-F5344CB8AC3E}">
        <p14:creationId xmlns:p14="http://schemas.microsoft.com/office/powerpoint/2010/main" val="421128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Undergraduate Academic Advising Website is all you need to know!  It will have all of the information you need and will answer all of your questions. </a:t>
            </a:r>
          </a:p>
          <a:p>
            <a:r>
              <a:rPr lang="en-US" b="1" baseline="0" dirty="0" smtClean="0"/>
              <a:t>If it does </a:t>
            </a:r>
            <a:r>
              <a:rPr lang="en-US" b="1" baseline="0" dirty="0" smtClean="0"/>
              <a:t>not, </a:t>
            </a:r>
            <a:r>
              <a:rPr lang="en-US" b="1" baseline="0" dirty="0" smtClean="0"/>
              <a:t>let your advisor know so it can be added to the website!</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3</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Many of Radford’s summer school classes and all of the </a:t>
            </a:r>
            <a:r>
              <a:rPr lang="en-US" b="1" dirty="0" err="1" smtClean="0"/>
              <a:t>wintermester</a:t>
            </a:r>
            <a:r>
              <a:rPr lang="en-US" b="1" dirty="0" smtClean="0"/>
              <a:t> </a:t>
            </a:r>
            <a:r>
              <a:rPr lang="en-US" b="1" dirty="0" smtClean="0"/>
              <a:t>courses</a:t>
            </a:r>
            <a:r>
              <a:rPr lang="en-US" b="1" baseline="0" dirty="0" smtClean="0"/>
              <a:t> </a:t>
            </a:r>
            <a:r>
              <a:rPr lang="en-US" b="1" baseline="0" dirty="0" smtClean="0"/>
              <a:t>are online. </a:t>
            </a:r>
          </a:p>
          <a:p>
            <a:pPr eaLnBrk="1" hangingPunct="1">
              <a:spcBef>
                <a:spcPct val="0"/>
              </a:spcBef>
            </a:pPr>
            <a:r>
              <a:rPr lang="en-US" b="1" baseline="0" dirty="0" smtClean="0"/>
              <a:t>Housing is available on campus for summer school</a:t>
            </a:r>
            <a:endParaRPr lang="en-US" b="1" dirty="0" smtClean="0"/>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30</a:t>
            </a:fld>
            <a:endParaRPr lang="en-US"/>
          </a:p>
        </p:txBody>
      </p:sp>
    </p:spTree>
    <p:extLst>
      <p:ext uri="{BB962C8B-B14F-4D97-AF65-F5344CB8AC3E}">
        <p14:creationId xmlns:p14="http://schemas.microsoft.com/office/powerpoint/2010/main" val="2096292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Success</a:t>
            </a:r>
            <a:r>
              <a:rPr lang="en-US" b="1" baseline="0" dirty="0" smtClean="0"/>
              <a:t> depends on YOU being YOUR own best advocate</a:t>
            </a:r>
          </a:p>
          <a:p>
            <a:r>
              <a:rPr lang="en-US" b="1" baseline="0" dirty="0" smtClean="0"/>
              <a:t>You are now in the driver’s seat.  </a:t>
            </a:r>
          </a:p>
          <a:p>
            <a:pPr marL="785869" lvl="1" indent="-336801">
              <a:buFont typeface="Arial" pitchFamily="34" charset="0"/>
              <a:buChar char="•"/>
            </a:pPr>
            <a:r>
              <a:rPr lang="en-US" b="1" baseline="0" dirty="0" smtClean="0"/>
              <a:t>Get started this fall on the right foot</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31</a:t>
            </a:fld>
            <a:endParaRPr lang="en-US"/>
          </a:p>
        </p:txBody>
      </p:sp>
    </p:spTree>
    <p:extLst>
      <p:ext uri="{BB962C8B-B14F-4D97-AF65-F5344CB8AC3E}">
        <p14:creationId xmlns:p14="http://schemas.microsoft.com/office/powerpoint/2010/main" val="100620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5869" lvl="1" indent="-336801">
              <a:buFont typeface="Arial" panose="020B0604020202020204" pitchFamily="34" charset="0"/>
              <a:buChar char="•"/>
            </a:pPr>
            <a:r>
              <a:rPr lang="en-US" b="1" baseline="0" dirty="0" smtClean="0"/>
              <a:t>You can go to any one of the 6 college’s advising centers.  The information about each center is on the website.</a:t>
            </a:r>
          </a:p>
          <a:p>
            <a:pPr marL="785869" lvl="1" indent="-336801">
              <a:buFont typeface="Arial" panose="020B0604020202020204" pitchFamily="34" charset="0"/>
              <a:buChar char="•"/>
            </a:pPr>
            <a:r>
              <a:rPr lang="en-US" b="1" baseline="0" dirty="0" smtClean="0"/>
              <a:t>The College and Pre-major Advising Centers are generally open from 8 am – 5 pm and are a great resource to answer your questions.  </a:t>
            </a:r>
          </a:p>
          <a:p>
            <a:pPr marL="785869" lvl="1" indent="-336801">
              <a:buFont typeface="Arial" panose="020B0604020202020204" pitchFamily="34" charset="0"/>
              <a:buChar char="•"/>
            </a:pPr>
            <a:r>
              <a:rPr lang="en-US" b="1" baseline="0" dirty="0" smtClean="0"/>
              <a:t>Most of you will be advised by an advisor in your advising center</a:t>
            </a:r>
          </a:p>
          <a:p>
            <a:pPr marL="785869" lvl="1" indent="-336801">
              <a:buFont typeface="Arial" panose="020B0604020202020204" pitchFamily="34" charset="0"/>
              <a:buChar char="•"/>
            </a:pPr>
            <a:r>
              <a:rPr lang="en-US" b="1" baseline="0" dirty="0" smtClean="0"/>
              <a:t>In addition there is important information you should look at:</a:t>
            </a:r>
          </a:p>
          <a:p>
            <a:pPr marL="1251756" lvl="2" indent="-336801">
              <a:buFont typeface="Arial" panose="020B0604020202020204" pitchFamily="34" charset="0"/>
              <a:buChar char="•"/>
            </a:pPr>
            <a:r>
              <a:rPr lang="en-US" b="1" baseline="0" dirty="0" smtClean="0"/>
              <a:t>Progress sheets for each major – which are your course requirements for the year you enter RU.  The progress sheets are your most up-to-date, accurate resource for graduation requirements.  But make sure you look at the progress sheet for the year you enter RU.  </a:t>
            </a:r>
          </a:p>
          <a:p>
            <a:pPr marL="1251756" lvl="2" indent="-336801" defTabSz="931774">
              <a:buFont typeface="Arial" panose="020B0604020202020204" pitchFamily="34" charset="0"/>
              <a:buChar char="•"/>
              <a:defRPr/>
            </a:pPr>
            <a:r>
              <a:rPr lang="en-US" b="1" baseline="0" dirty="0" smtClean="0"/>
              <a:t>The  Academic Calendar – to make sure you don’t miss important dates</a:t>
            </a:r>
          </a:p>
          <a:p>
            <a:pPr marL="1251756" lvl="2" indent="-336801">
              <a:buFont typeface="Arial" panose="020B0604020202020204" pitchFamily="34" charset="0"/>
              <a:buChar char="•"/>
            </a:pPr>
            <a:r>
              <a:rPr lang="en-US" b="1" baseline="0" dirty="0" smtClean="0"/>
              <a:t>The GPA Calculator </a:t>
            </a:r>
          </a:p>
          <a:p>
            <a:pPr marL="1251756" lvl="2" indent="-336801">
              <a:buFont typeface="Arial" panose="020B0604020202020204" pitchFamily="34" charset="0"/>
              <a:buChar char="•"/>
            </a:pPr>
            <a:r>
              <a:rPr lang="en-US" b="1" baseline="0" dirty="0" smtClean="0"/>
              <a:t>Information about Majors and Minors </a:t>
            </a:r>
          </a:p>
        </p:txBody>
      </p:sp>
      <p:sp>
        <p:nvSpPr>
          <p:cNvPr id="4" name="Slide Number Placeholder 3"/>
          <p:cNvSpPr>
            <a:spLocks noGrp="1"/>
          </p:cNvSpPr>
          <p:nvPr>
            <p:ph type="sldNum" sz="quarter" idx="10"/>
          </p:nvPr>
        </p:nvSpPr>
        <p:spPr/>
        <p:txBody>
          <a:bodyPr/>
          <a:lstStyle/>
          <a:p>
            <a:fld id="{B4E69C16-9AF4-4F49-97A9-3BFB07C72322}" type="slidenum">
              <a:rPr lang="en-US" smtClean="0"/>
              <a:t>4</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Advising centers</a:t>
            </a:r>
            <a:r>
              <a:rPr lang="en-US" b="1" baseline="0" dirty="0" smtClean="0"/>
              <a:t> have the</a:t>
            </a:r>
          </a:p>
          <a:p>
            <a:pPr marL="174708" indent="-174708">
              <a:buFont typeface="Arial" panose="020B0604020202020204" pitchFamily="34" charset="0"/>
              <a:buChar char="•"/>
            </a:pPr>
            <a:r>
              <a:rPr lang="en-US" b="1" baseline="0" dirty="0" smtClean="0"/>
              <a:t>Locations</a:t>
            </a:r>
          </a:p>
          <a:p>
            <a:pPr marL="174708" indent="-174708">
              <a:buFont typeface="Arial" panose="020B0604020202020204" pitchFamily="34" charset="0"/>
              <a:buChar char="•"/>
            </a:pPr>
            <a:r>
              <a:rPr lang="en-US" b="1" baseline="0" dirty="0" smtClean="0"/>
              <a:t>Hours</a:t>
            </a:r>
          </a:p>
          <a:p>
            <a:pPr marL="174708" indent="-174708">
              <a:buFont typeface="Arial" panose="020B0604020202020204" pitchFamily="34" charset="0"/>
              <a:buChar char="•"/>
            </a:pPr>
            <a:r>
              <a:rPr lang="en-US" b="1" baseline="0" dirty="0" smtClean="0"/>
              <a:t>Progress sheets</a:t>
            </a:r>
          </a:p>
          <a:p>
            <a:pPr marL="174708" indent="-174708">
              <a:buFont typeface="Arial" panose="020B0604020202020204" pitchFamily="34" charset="0"/>
              <a:buChar char="•"/>
            </a:pPr>
            <a:r>
              <a:rPr lang="en-US" b="1" baseline="0" dirty="0" smtClean="0"/>
              <a:t>Majors and even minors information</a:t>
            </a:r>
            <a:endParaRPr lang="en-US" b="1" dirty="0"/>
          </a:p>
        </p:txBody>
      </p:sp>
      <p:sp>
        <p:nvSpPr>
          <p:cNvPr id="4" name="Slide Number Placeholder 3"/>
          <p:cNvSpPr>
            <a:spLocks noGrp="1"/>
          </p:cNvSpPr>
          <p:nvPr>
            <p:ph type="sldNum" sz="quarter" idx="10"/>
          </p:nvPr>
        </p:nvSpPr>
        <p:spPr/>
        <p:txBody>
          <a:bodyPr/>
          <a:lstStyle/>
          <a:p>
            <a:fld id="{B4E69C16-9AF4-4F49-97A9-3BFB07C72322}" type="slidenum">
              <a:rPr lang="en-US" smtClean="0"/>
              <a:t>5</a:t>
            </a:fld>
            <a:endParaRPr lang="en-US"/>
          </a:p>
        </p:txBody>
      </p:sp>
    </p:spTree>
    <p:extLst>
      <p:ext uri="{BB962C8B-B14F-4D97-AF65-F5344CB8AC3E}">
        <p14:creationId xmlns:p14="http://schemas.microsoft.com/office/powerpoint/2010/main" val="119433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you are in </a:t>
            </a:r>
            <a:r>
              <a:rPr lang="en-US" b="1" baseline="0" dirty="0" smtClean="0"/>
              <a:t>a major you should print off your progress sheet</a:t>
            </a:r>
          </a:p>
          <a:p>
            <a:pPr marL="174708" indent="-174708">
              <a:buFont typeface="Arial" panose="020B0604020202020204" pitchFamily="34" charset="0"/>
              <a:buChar char="•"/>
            </a:pPr>
            <a:r>
              <a:rPr lang="en-US" b="1" baseline="0" dirty="0" smtClean="0"/>
              <a:t>Make sure it is for the year you entered Radford University</a:t>
            </a:r>
          </a:p>
          <a:p>
            <a:pPr marL="174708" indent="-174708">
              <a:buFont typeface="Arial" panose="020B0604020202020204" pitchFamily="34" charset="0"/>
              <a:buChar char="•"/>
            </a:pPr>
            <a:r>
              <a:rPr lang="en-US" b="1" baseline="0" dirty="0" smtClean="0"/>
              <a:t>Print several copies!  </a:t>
            </a:r>
          </a:p>
          <a:p>
            <a:pPr marL="174708" indent="-174708">
              <a:buFont typeface="Arial" panose="020B0604020202020204" pitchFamily="34" charset="0"/>
              <a:buChar char="•"/>
            </a:pPr>
            <a:r>
              <a:rPr lang="en-US" b="1" baseline="0" dirty="0" smtClean="0"/>
              <a:t>Fill it in as you go</a:t>
            </a:r>
          </a:p>
          <a:p>
            <a:pPr marL="174708" indent="-174708">
              <a:buFont typeface="Arial" panose="020B0604020202020204" pitchFamily="34" charset="0"/>
              <a:buChar char="•"/>
            </a:pPr>
            <a:r>
              <a:rPr lang="en-US" b="1" baseline="0" dirty="0" smtClean="0"/>
              <a:t>With the exception of the </a:t>
            </a:r>
            <a:r>
              <a:rPr lang="en-US" b="1" baseline="0" dirty="0" smtClean="0"/>
              <a:t>catalog </a:t>
            </a:r>
            <a:r>
              <a:rPr lang="en-US" b="1" baseline="0" dirty="0" smtClean="0"/>
              <a:t>for the year you entered, this is the most accurate record of the requirements, to include GPA requirements for your major.  HOLD ON TO IT!</a:t>
            </a:r>
            <a:endParaRPr lang="en-US" b="1" dirty="0"/>
          </a:p>
        </p:txBody>
      </p:sp>
      <p:sp>
        <p:nvSpPr>
          <p:cNvPr id="4" name="Slide Number Placeholder 3"/>
          <p:cNvSpPr>
            <a:spLocks noGrp="1"/>
          </p:cNvSpPr>
          <p:nvPr>
            <p:ph type="sldNum" sz="quarter" idx="10"/>
          </p:nvPr>
        </p:nvSpPr>
        <p:spPr/>
        <p:txBody>
          <a:bodyPr/>
          <a:lstStyle/>
          <a:p>
            <a:fld id="{B4E69C16-9AF4-4F49-97A9-3BFB07C72322}" type="slidenum">
              <a:rPr lang="en-US" smtClean="0"/>
              <a:t>6</a:t>
            </a:fld>
            <a:endParaRPr lang="en-US"/>
          </a:p>
        </p:txBody>
      </p:sp>
    </p:spTree>
    <p:extLst>
      <p:ext uri="{BB962C8B-B14F-4D97-AF65-F5344CB8AC3E}">
        <p14:creationId xmlns:p14="http://schemas.microsoft.com/office/powerpoint/2010/main" val="52205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lvl="1" indent="-174708" defTabSz="931774">
              <a:buFont typeface="Arial" panose="020B0604020202020204" pitchFamily="34" charset="0"/>
              <a:buChar char="•"/>
              <a:defRPr/>
            </a:pPr>
            <a:r>
              <a:rPr lang="en-US" b="1" baseline="0" dirty="0" smtClean="0"/>
              <a:t>The Student Resource page on the Undergraduate Academic Advising Website has everything else you need to know such as</a:t>
            </a:r>
          </a:p>
          <a:p>
            <a:pPr marL="640594" lvl="2" indent="-174708" defTabSz="931774">
              <a:buFont typeface="Arial" panose="020B0604020202020204" pitchFamily="34" charset="0"/>
              <a:buChar char="•"/>
              <a:defRPr/>
            </a:pPr>
            <a:r>
              <a:rPr lang="en-US" b="1" baseline="0" dirty="0" smtClean="0"/>
              <a:t>Course catalogs</a:t>
            </a:r>
          </a:p>
          <a:p>
            <a:pPr marL="640594" lvl="2" indent="-174708" defTabSz="931774">
              <a:buFont typeface="Arial" panose="020B0604020202020204" pitchFamily="34" charset="0"/>
              <a:buChar char="•"/>
              <a:defRPr/>
            </a:pPr>
            <a:r>
              <a:rPr lang="en-US" b="1" baseline="0" dirty="0" smtClean="0"/>
              <a:t>Academic Policies and Procedures</a:t>
            </a:r>
          </a:p>
          <a:p>
            <a:pPr marL="640594" lvl="2" indent="-174708" defTabSz="931774">
              <a:buFont typeface="Arial" panose="020B0604020202020204" pitchFamily="34" charset="0"/>
              <a:buChar char="•"/>
              <a:defRPr/>
            </a:pPr>
            <a:r>
              <a:rPr lang="en-US" b="1" baseline="0" dirty="0" smtClean="0"/>
              <a:t>Detailed Course Descriptions</a:t>
            </a:r>
          </a:p>
          <a:p>
            <a:pPr marL="640594" lvl="2" indent="-174708" defTabSz="931774">
              <a:buFont typeface="Arial" panose="020B0604020202020204" pitchFamily="34" charset="0"/>
              <a:buChar char="•"/>
              <a:defRPr/>
            </a:pPr>
            <a:r>
              <a:rPr lang="en-US" b="1" baseline="0" dirty="0" smtClean="0"/>
              <a:t>On-line tutoring</a:t>
            </a:r>
          </a:p>
          <a:p>
            <a:pPr marL="640594" lvl="2" indent="-174708" defTabSz="931774">
              <a:buFont typeface="Arial" panose="020B0604020202020204" pitchFamily="34" charset="0"/>
              <a:buChar char="•"/>
              <a:defRPr/>
            </a:pPr>
            <a:r>
              <a:rPr lang="en-US" b="1" baseline="0" dirty="0" smtClean="0"/>
              <a:t>Transfer information if you want to transfer a course in the summer back to RU</a:t>
            </a:r>
          </a:p>
          <a:p>
            <a:pPr marL="640594" lvl="2" indent="-174708" defTabSz="931774">
              <a:buFont typeface="Arial" panose="020B0604020202020204" pitchFamily="34" charset="0"/>
              <a:buChar char="•"/>
              <a:defRPr/>
            </a:pPr>
            <a:r>
              <a:rPr lang="en-US" b="1" baseline="0" dirty="0" smtClean="0"/>
              <a:t>And important campus resources such as the Career Center, Registrar and Disability Resource </a:t>
            </a:r>
            <a:r>
              <a:rPr lang="en-US" b="1" baseline="0" dirty="0" smtClean="0"/>
              <a:t>Office</a:t>
            </a:r>
            <a:endParaRPr lang="en-US" dirty="0" smtClean="0"/>
          </a:p>
          <a:p>
            <a:pPr marL="336801" indent="-336801">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B4E69C16-9AF4-4F49-97A9-3BFB07C72322}" type="slidenum">
              <a:rPr lang="en-US" smtClean="0"/>
              <a:t>7</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Make sure you write</a:t>
            </a:r>
            <a:r>
              <a:rPr lang="en-US" b="1" baseline="0" dirty="0" smtClean="0"/>
              <a:t> some of the important dates on your calendar such as:</a:t>
            </a:r>
          </a:p>
          <a:p>
            <a:pPr marL="640594" lvl="1" indent="-174708" defTabSz="931774">
              <a:buFont typeface="Arial" panose="020B0604020202020204" pitchFamily="34" charset="0"/>
              <a:buChar char="•"/>
              <a:defRPr/>
            </a:pPr>
            <a:r>
              <a:rPr lang="en-US" b="1" baseline="0" dirty="0" smtClean="0"/>
              <a:t>Majors and Minors fair</a:t>
            </a:r>
          </a:p>
          <a:p>
            <a:pPr marL="640594" lvl="1" indent="-174708">
              <a:buFont typeface="Arial" panose="020B0604020202020204" pitchFamily="34" charset="0"/>
              <a:buChar char="•"/>
            </a:pPr>
            <a:r>
              <a:rPr lang="en-US" b="1" baseline="0" dirty="0" smtClean="0"/>
              <a:t>Last day to withdrawal from a class with a “W”</a:t>
            </a:r>
          </a:p>
          <a:p>
            <a:pPr marL="640594" lvl="1" indent="-174708">
              <a:buFont typeface="Arial" panose="020B0604020202020204" pitchFamily="34" charset="0"/>
              <a:buChar char="•"/>
            </a:pPr>
            <a:r>
              <a:rPr lang="en-US" b="1" baseline="0" dirty="0" smtClean="0"/>
              <a:t>Final exams</a:t>
            </a:r>
          </a:p>
          <a:p>
            <a:endParaRPr lang="en-US" dirty="0"/>
          </a:p>
        </p:txBody>
      </p:sp>
      <p:sp>
        <p:nvSpPr>
          <p:cNvPr id="4" name="Slide Number Placeholder 3"/>
          <p:cNvSpPr>
            <a:spLocks noGrp="1"/>
          </p:cNvSpPr>
          <p:nvPr>
            <p:ph type="sldNum" sz="quarter" idx="10"/>
          </p:nvPr>
        </p:nvSpPr>
        <p:spPr/>
        <p:txBody>
          <a:bodyPr/>
          <a:lstStyle/>
          <a:p>
            <a:fld id="{B4E69C16-9AF4-4F49-97A9-3BFB07C72322}" type="slidenum">
              <a:rPr lang="en-US" smtClean="0"/>
              <a:t>8</a:t>
            </a:fld>
            <a:endParaRPr lang="en-US"/>
          </a:p>
        </p:txBody>
      </p:sp>
    </p:spTree>
    <p:extLst>
      <p:ext uri="{BB962C8B-B14F-4D97-AF65-F5344CB8AC3E}">
        <p14:creationId xmlns:p14="http://schemas.microsoft.com/office/powerpoint/2010/main" val="110518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Did you know you have an undergraduate </a:t>
            </a:r>
            <a:r>
              <a:rPr lang="en-US" b="1" dirty="0" smtClean="0"/>
              <a:t>catalog </a:t>
            </a:r>
            <a:r>
              <a:rPr lang="en-US" b="1" dirty="0" smtClean="0"/>
              <a:t>for the year you entered Radford</a:t>
            </a:r>
            <a:r>
              <a:rPr lang="en-US" b="1" baseline="0" dirty="0" smtClean="0"/>
              <a:t> University</a:t>
            </a:r>
            <a:r>
              <a:rPr lang="en-US" b="1" dirty="0" smtClean="0"/>
              <a:t>?  Why</a:t>
            </a:r>
            <a:r>
              <a:rPr lang="en-US" b="1" baseline="0" dirty="0" smtClean="0"/>
              <a:t> is the catalog important?</a:t>
            </a:r>
          </a:p>
          <a:p>
            <a:pPr marL="640594" lvl="1" indent="-174708">
              <a:buFont typeface="Arial" panose="020B0604020202020204" pitchFamily="34" charset="0"/>
              <a:buChar char="•"/>
            </a:pPr>
            <a:r>
              <a:rPr lang="en-US" b="1" baseline="0" dirty="0" smtClean="0"/>
              <a:t>The catalog is your “contract” for requirements the year you entered Radford University </a:t>
            </a:r>
          </a:p>
          <a:p>
            <a:pPr marL="640594" lvl="1" indent="-174708" defTabSz="931774">
              <a:buFont typeface="Arial" panose="020B0604020202020204" pitchFamily="34" charset="0"/>
              <a:buChar char="•"/>
              <a:defRPr/>
            </a:pPr>
            <a:r>
              <a:rPr lang="en-US" b="1" dirty="0" smtClean="0"/>
              <a:t>It</a:t>
            </a:r>
            <a:r>
              <a:rPr lang="en-US" b="1" baseline="0" dirty="0" smtClean="0"/>
              <a:t> has a list of the official </a:t>
            </a:r>
            <a:r>
              <a:rPr lang="en-US" b="1" dirty="0" smtClean="0"/>
              <a:t>Academic policies</a:t>
            </a:r>
          </a:p>
          <a:p>
            <a:pPr marL="640594" lvl="1" indent="-174708">
              <a:buFont typeface="Arial" panose="020B0604020202020204" pitchFamily="34" charset="0"/>
              <a:buChar char="•"/>
            </a:pPr>
            <a:r>
              <a:rPr lang="en-US" b="1" dirty="0" smtClean="0"/>
              <a:t>It contains</a:t>
            </a:r>
            <a:r>
              <a:rPr lang="en-US" b="1" baseline="0" dirty="0" smtClean="0"/>
              <a:t> your </a:t>
            </a:r>
            <a:r>
              <a:rPr lang="en-US" b="1" dirty="0" smtClean="0"/>
              <a:t>Major and minor requirements</a:t>
            </a:r>
            <a:endParaRPr lang="en-US" b="1" dirty="0"/>
          </a:p>
        </p:txBody>
      </p:sp>
      <p:sp>
        <p:nvSpPr>
          <p:cNvPr id="4" name="Slide Number Placeholder 3"/>
          <p:cNvSpPr>
            <a:spLocks noGrp="1"/>
          </p:cNvSpPr>
          <p:nvPr>
            <p:ph type="sldNum" sz="quarter" idx="10"/>
          </p:nvPr>
        </p:nvSpPr>
        <p:spPr/>
        <p:txBody>
          <a:bodyPr/>
          <a:lstStyle/>
          <a:p>
            <a:fld id="{B4E69C16-9AF4-4F49-97A9-3BFB07C72322}" type="slidenum">
              <a:rPr lang="en-US" smtClean="0"/>
              <a:t>9</a:t>
            </a:fld>
            <a:endParaRPr lang="en-US"/>
          </a:p>
        </p:txBody>
      </p:sp>
    </p:spTree>
    <p:extLst>
      <p:ext uri="{BB962C8B-B14F-4D97-AF65-F5344CB8AC3E}">
        <p14:creationId xmlns:p14="http://schemas.microsoft.com/office/powerpoint/2010/main" val="1105187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BC0523"/>
        </a:solidFill>
        <a:effectLst/>
      </p:bgPr>
    </p:bg>
    <p:spTree>
      <p:nvGrpSpPr>
        <p:cNvPr id="1" name=""/>
        <p:cNvGrpSpPr/>
        <p:nvPr/>
      </p:nvGrpSpPr>
      <p:grpSpPr>
        <a:xfrm>
          <a:off x="0" y="0"/>
          <a:ext cx="0" cy="0"/>
          <a:chOff x="0" y="0"/>
          <a:chExt cx="0" cy="0"/>
        </a:xfrm>
      </p:grpSpPr>
      <p:pic>
        <p:nvPicPr>
          <p:cNvPr id="7" name="Picture 6" descr="Radford-logo-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1656" y="4069893"/>
            <a:ext cx="2080693" cy="760685"/>
          </a:xfrm>
          <a:prstGeom prst="rect">
            <a:avLst/>
          </a:prstGeom>
          <a:solidFill>
            <a:srgbClr val="BC0523"/>
          </a:solidFill>
        </p:spPr>
      </p:pic>
      <p:sp>
        <p:nvSpPr>
          <p:cNvPr id="8" name="Title 17"/>
          <p:cNvSpPr>
            <a:spLocks noGrp="1"/>
          </p:cNvSpPr>
          <p:nvPr>
            <p:ph type="title" hasCustomPrompt="1"/>
          </p:nvPr>
        </p:nvSpPr>
        <p:spPr>
          <a:xfrm>
            <a:off x="0" y="2554682"/>
            <a:ext cx="9144000" cy="857250"/>
          </a:xfrm>
          <a:prstGeom prst="rect">
            <a:avLst/>
          </a:prstGeom>
        </p:spPr>
        <p:txBody>
          <a:bodyPr vert="horz"/>
          <a:lstStyle>
            <a:lvl1pPr>
              <a:defRPr b="1" i="0">
                <a:solidFill>
                  <a:schemeClr val="bg1"/>
                </a:solidFill>
                <a:latin typeface="Trebuchet MS"/>
                <a:cs typeface="Trebuchet MS"/>
              </a:defRPr>
            </a:lvl1pPr>
          </a:lstStyle>
          <a:p>
            <a:r>
              <a:rPr lang="en-US" dirty="0" smtClean="0"/>
              <a:t>PRESENTATION TITLE</a:t>
            </a:r>
            <a:endParaRPr lang="en-US" dirty="0"/>
          </a:p>
        </p:txBody>
      </p:sp>
      <p:sp>
        <p:nvSpPr>
          <p:cNvPr id="4" name="Rectangle 3"/>
          <p:cNvSpPr/>
          <p:nvPr userDrawn="1"/>
        </p:nvSpPr>
        <p:spPr>
          <a:xfrm>
            <a:off x="0" y="6405605"/>
            <a:ext cx="9144000" cy="454659"/>
          </a:xfrm>
          <a:prstGeom prst="rect">
            <a:avLst/>
          </a:prstGeom>
          <a:solidFill>
            <a:srgbClr val="BC052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5" name="Text Placeholder 14"/>
          <p:cNvSpPr>
            <a:spLocks noGrp="1"/>
          </p:cNvSpPr>
          <p:nvPr>
            <p:ph type="body" sz="quarter" idx="12" hasCustomPrompt="1"/>
          </p:nvPr>
        </p:nvSpPr>
        <p:spPr>
          <a:xfrm>
            <a:off x="27460" y="6453146"/>
            <a:ext cx="3213444" cy="435642"/>
          </a:xfrm>
          <a:prstGeom prst="rect">
            <a:avLst/>
          </a:prstGeom>
        </p:spPr>
        <p:txBody>
          <a:bodyPr vert="horz"/>
          <a:lstStyle>
            <a:lvl1pPr marL="0" indent="0">
              <a:buNone/>
              <a:defRPr sz="1800" b="0" i="0">
                <a:solidFill>
                  <a:schemeClr val="bg1"/>
                </a:solidFill>
                <a:latin typeface="Trebuchet MS"/>
                <a:cs typeface="Trebuchet MS"/>
              </a:defRPr>
            </a:lvl1pPr>
          </a:lstStyle>
          <a:p>
            <a:pPr lvl="0"/>
            <a:r>
              <a:rPr lang="en-US" dirty="0" smtClean="0"/>
              <a:t>(Department/Office)</a:t>
            </a:r>
          </a:p>
        </p:txBody>
      </p:sp>
      <p:sp>
        <p:nvSpPr>
          <p:cNvPr id="11" name="Text Placeholder 14"/>
          <p:cNvSpPr>
            <a:spLocks noGrp="1"/>
          </p:cNvSpPr>
          <p:nvPr>
            <p:ph type="body" sz="quarter" idx="11" hasCustomPrompt="1"/>
          </p:nvPr>
        </p:nvSpPr>
        <p:spPr>
          <a:xfrm>
            <a:off x="7560713" y="6460843"/>
            <a:ext cx="1606378" cy="435642"/>
          </a:xfrm>
          <a:prstGeom prst="rect">
            <a:avLst/>
          </a:prstGeom>
        </p:spPr>
        <p:txBody>
          <a:bodyPr vert="horz"/>
          <a:lstStyle>
            <a:lvl1pPr marL="0" indent="0">
              <a:buNone/>
              <a:defRPr sz="1800" b="0" i="0">
                <a:solidFill>
                  <a:schemeClr val="bg1"/>
                </a:solidFill>
                <a:latin typeface="Trebuchet MS"/>
                <a:cs typeface="Trebuchet MS"/>
              </a:defRPr>
            </a:lvl1pPr>
          </a:lstStyle>
          <a:p>
            <a:pPr lvl="0"/>
            <a:r>
              <a:rPr lang="en-US" dirty="0" smtClean="0"/>
              <a:t>Month &amp; Year</a:t>
            </a:r>
          </a:p>
        </p:txBody>
      </p:sp>
    </p:spTree>
    <p:extLst>
      <p:ext uri="{BB962C8B-B14F-4D97-AF65-F5344CB8AC3E}">
        <p14:creationId xmlns:p14="http://schemas.microsoft.com/office/powerpoint/2010/main" val="54023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6405605"/>
            <a:ext cx="9144000" cy="454659"/>
          </a:xfrm>
          <a:prstGeom prst="rect">
            <a:avLst/>
          </a:prstGeom>
          <a:solidFill>
            <a:srgbClr val="BC052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5" name="Text Placeholder 14"/>
          <p:cNvSpPr>
            <a:spLocks noGrp="1"/>
          </p:cNvSpPr>
          <p:nvPr>
            <p:ph type="body" sz="quarter" idx="12" hasCustomPrompt="1"/>
          </p:nvPr>
        </p:nvSpPr>
        <p:spPr>
          <a:xfrm>
            <a:off x="27460" y="6453146"/>
            <a:ext cx="3213444" cy="435642"/>
          </a:xfrm>
          <a:prstGeom prst="rect">
            <a:avLst/>
          </a:prstGeom>
        </p:spPr>
        <p:txBody>
          <a:bodyPr vert="horz"/>
          <a:lstStyle>
            <a:lvl1pPr marL="0" indent="0">
              <a:buNone/>
              <a:defRPr sz="1800" b="0" i="0">
                <a:solidFill>
                  <a:schemeClr val="bg1"/>
                </a:solidFill>
                <a:latin typeface="Trebuchet MS"/>
                <a:cs typeface="Trebuchet MS"/>
              </a:defRPr>
            </a:lvl1pPr>
          </a:lstStyle>
          <a:p>
            <a:pPr lvl="0"/>
            <a:r>
              <a:rPr lang="en-US" dirty="0" smtClean="0"/>
              <a:t>(Department/Office)</a:t>
            </a:r>
          </a:p>
        </p:txBody>
      </p:sp>
      <p:sp>
        <p:nvSpPr>
          <p:cNvPr id="15" name="Title 17"/>
          <p:cNvSpPr>
            <a:spLocks noGrp="1"/>
          </p:cNvSpPr>
          <p:nvPr>
            <p:ph type="title" hasCustomPrompt="1"/>
          </p:nvPr>
        </p:nvSpPr>
        <p:spPr>
          <a:xfrm>
            <a:off x="0" y="2554682"/>
            <a:ext cx="9144000" cy="857250"/>
          </a:xfrm>
          <a:prstGeom prst="rect">
            <a:avLst/>
          </a:prstGeom>
        </p:spPr>
        <p:txBody>
          <a:bodyPr vert="horz"/>
          <a:lstStyle>
            <a:lvl1pPr>
              <a:defRPr b="1" i="0">
                <a:solidFill>
                  <a:srgbClr val="BC0523"/>
                </a:solidFill>
                <a:latin typeface="Trebuchet MS"/>
                <a:cs typeface="Trebuchet MS"/>
              </a:defRPr>
            </a:lvl1pPr>
          </a:lstStyle>
          <a:p>
            <a:r>
              <a:rPr lang="en-US" dirty="0" smtClean="0"/>
              <a:t>PRESENTATION TITLE</a:t>
            </a:r>
            <a:endParaRPr lang="en-US" dirty="0"/>
          </a:p>
        </p:txBody>
      </p:sp>
      <p:pic>
        <p:nvPicPr>
          <p:cNvPr id="2" name="Picture 1" descr="RadfordPowerPoint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1656" y="4069893"/>
            <a:ext cx="2080693" cy="757407"/>
          </a:xfrm>
          <a:prstGeom prst="rect">
            <a:avLst/>
          </a:prstGeom>
        </p:spPr>
      </p:pic>
      <p:sp>
        <p:nvSpPr>
          <p:cNvPr id="7" name="Text Placeholder 14"/>
          <p:cNvSpPr>
            <a:spLocks noGrp="1"/>
          </p:cNvSpPr>
          <p:nvPr>
            <p:ph type="body" sz="quarter" idx="11" hasCustomPrompt="1"/>
          </p:nvPr>
        </p:nvSpPr>
        <p:spPr>
          <a:xfrm>
            <a:off x="7560713" y="6460843"/>
            <a:ext cx="1606378" cy="435642"/>
          </a:xfrm>
          <a:prstGeom prst="rect">
            <a:avLst/>
          </a:prstGeom>
        </p:spPr>
        <p:txBody>
          <a:bodyPr vert="horz"/>
          <a:lstStyle>
            <a:lvl1pPr marL="0" indent="0">
              <a:buNone/>
              <a:defRPr sz="1800" b="0" i="0">
                <a:solidFill>
                  <a:schemeClr val="bg1"/>
                </a:solidFill>
                <a:latin typeface="Trebuchet MS"/>
                <a:cs typeface="Trebuchet MS"/>
              </a:defRPr>
            </a:lvl1pPr>
          </a:lstStyle>
          <a:p>
            <a:pPr lvl="0"/>
            <a:r>
              <a:rPr lang="en-US" dirty="0" smtClean="0"/>
              <a:t>Month &amp; Year</a:t>
            </a:r>
          </a:p>
        </p:txBody>
      </p:sp>
    </p:spTree>
    <p:extLst>
      <p:ext uri="{BB962C8B-B14F-4D97-AF65-F5344CB8AC3E}">
        <p14:creationId xmlns:p14="http://schemas.microsoft.com/office/powerpoint/2010/main" val="354949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userDrawn="1"/>
        </p:nvCxnSpPr>
        <p:spPr>
          <a:xfrm>
            <a:off x="497840" y="1082080"/>
            <a:ext cx="8188960" cy="0"/>
          </a:xfrm>
          <a:prstGeom prst="line">
            <a:avLst/>
          </a:prstGeom>
        </p:spPr>
        <p:style>
          <a:lnRef idx="1">
            <a:schemeClr val="dk1"/>
          </a:lnRef>
          <a:fillRef idx="0">
            <a:schemeClr val="dk1"/>
          </a:fillRef>
          <a:effectRef idx="0">
            <a:schemeClr val="dk1"/>
          </a:effectRef>
          <a:fontRef idx="minor">
            <a:schemeClr val="tx1"/>
          </a:fontRef>
        </p:style>
      </p:cxnSp>
      <p:sp>
        <p:nvSpPr>
          <p:cNvPr id="4" name="Title 25"/>
          <p:cNvSpPr>
            <a:spLocks noGrp="1"/>
          </p:cNvSpPr>
          <p:nvPr>
            <p:ph type="title" hasCustomPrompt="1"/>
          </p:nvPr>
        </p:nvSpPr>
        <p:spPr>
          <a:xfrm>
            <a:off x="457200" y="434002"/>
            <a:ext cx="8229600" cy="857250"/>
          </a:xfrm>
          <a:prstGeom prst="rect">
            <a:avLst/>
          </a:prstGeom>
        </p:spPr>
        <p:txBody>
          <a:bodyPr vert="horz"/>
          <a:lstStyle>
            <a:lvl1pPr algn="l">
              <a:defRPr sz="3200" b="1">
                <a:solidFill>
                  <a:srgbClr val="BC0523"/>
                </a:solidFill>
                <a:latin typeface="Trebuchet MS"/>
                <a:cs typeface="Trebuchet MS"/>
              </a:defRPr>
            </a:lvl1pPr>
          </a:lstStyle>
          <a:p>
            <a:r>
              <a:rPr lang="en-US" dirty="0" smtClean="0"/>
              <a:t>PAGE HEADER</a:t>
            </a:r>
            <a:endParaRPr lang="en-US" dirty="0"/>
          </a:p>
        </p:txBody>
      </p:sp>
      <p:sp>
        <p:nvSpPr>
          <p:cNvPr id="5" name="Text Placeholder 30"/>
          <p:cNvSpPr>
            <a:spLocks noGrp="1"/>
          </p:cNvSpPr>
          <p:nvPr>
            <p:ph type="body" sz="quarter" idx="10" hasCustomPrompt="1"/>
          </p:nvPr>
        </p:nvSpPr>
        <p:spPr>
          <a:xfrm>
            <a:off x="457200" y="1433513"/>
            <a:ext cx="8229600" cy="1525587"/>
          </a:xfrm>
          <a:prstGeom prst="rect">
            <a:avLst/>
          </a:prstGeom>
        </p:spPr>
        <p:txBody>
          <a:bodyPr vert="horz"/>
          <a:lstStyle>
            <a:lvl1pPr marL="0" indent="0">
              <a:buNone/>
              <a:defRPr sz="1800" b="1" i="0" baseline="0">
                <a:solidFill>
                  <a:schemeClr val="tx1">
                    <a:lumMod val="65000"/>
                    <a:lumOff val="35000"/>
                  </a:schemeClr>
                </a:solidFill>
                <a:latin typeface="Trebuchet MS"/>
                <a:cs typeface="Trebuchet MS"/>
              </a:defRPr>
            </a:lvl1pPr>
            <a:lvl3pPr marL="914400" indent="0">
              <a:buNone/>
              <a:defRPr/>
            </a:lvl3pPr>
            <a:lvl5pPr marL="1828800" indent="0">
              <a:buNone/>
              <a:defRPr/>
            </a:lvl5pPr>
          </a:lstStyle>
          <a:p>
            <a:pPr lvl="0"/>
            <a:r>
              <a:rPr lang="en-US" dirty="0" smtClean="0"/>
              <a:t>Insert paragraph text here.</a:t>
            </a:r>
          </a:p>
        </p:txBody>
      </p:sp>
      <p:sp>
        <p:nvSpPr>
          <p:cNvPr id="6" name="Text Placeholder 34"/>
          <p:cNvSpPr>
            <a:spLocks noGrp="1"/>
          </p:cNvSpPr>
          <p:nvPr>
            <p:ph type="body" sz="quarter" idx="11" hasCustomPrompt="1"/>
          </p:nvPr>
        </p:nvSpPr>
        <p:spPr>
          <a:xfrm>
            <a:off x="457200" y="3006725"/>
            <a:ext cx="8229600" cy="127000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600">
                <a:solidFill>
                  <a:schemeClr val="tx1">
                    <a:lumMod val="65000"/>
                    <a:lumOff val="35000"/>
                  </a:schemeClr>
                </a:solidFill>
                <a:latin typeface="Trebuchet MS"/>
                <a:cs typeface="Trebuchet MS"/>
              </a:defRPr>
            </a:lvl1pPr>
          </a:lstStyle>
          <a:p>
            <a:pPr lvl="0"/>
            <a:r>
              <a:rPr lang="en-US" dirty="0" smtClean="0"/>
              <a:t>Insert bullet text here.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Insert bullet text here.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Insert bullet text here.</a:t>
            </a:r>
          </a:p>
          <a:p>
            <a:pPr lvl="0"/>
            <a:endParaRPr lang="en-US" dirty="0" smtClean="0"/>
          </a:p>
        </p:txBody>
      </p:sp>
      <p:sp>
        <p:nvSpPr>
          <p:cNvPr id="7" name="Rectangle 6"/>
          <p:cNvSpPr/>
          <p:nvPr userDrawn="1"/>
        </p:nvSpPr>
        <p:spPr>
          <a:xfrm>
            <a:off x="0" y="6411038"/>
            <a:ext cx="9144000" cy="454659"/>
          </a:xfrm>
          <a:prstGeom prst="rect">
            <a:avLst/>
          </a:prstGeom>
          <a:solidFill>
            <a:srgbClr val="BC052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8" name="Text Placeholder 14"/>
          <p:cNvSpPr>
            <a:spLocks noGrp="1"/>
          </p:cNvSpPr>
          <p:nvPr>
            <p:ph type="body" sz="quarter" idx="12" hasCustomPrompt="1"/>
          </p:nvPr>
        </p:nvSpPr>
        <p:spPr>
          <a:xfrm>
            <a:off x="27460" y="6458579"/>
            <a:ext cx="3213444" cy="435642"/>
          </a:xfrm>
          <a:prstGeom prst="rect">
            <a:avLst/>
          </a:prstGeom>
        </p:spPr>
        <p:txBody>
          <a:bodyPr vert="horz"/>
          <a:lstStyle>
            <a:lvl1pPr marL="0" indent="0">
              <a:buNone/>
              <a:defRPr sz="1800" b="0" i="0">
                <a:solidFill>
                  <a:schemeClr val="bg1"/>
                </a:solidFill>
                <a:latin typeface="Trebuchet MS"/>
                <a:cs typeface="Trebuchet MS"/>
              </a:defRPr>
            </a:lvl1pPr>
          </a:lstStyle>
          <a:p>
            <a:pPr lvl="0"/>
            <a:r>
              <a:rPr lang="en-US" dirty="0" smtClean="0"/>
              <a:t>(Department/Office)</a:t>
            </a:r>
          </a:p>
        </p:txBody>
      </p:sp>
      <p:pic>
        <p:nvPicPr>
          <p:cNvPr id="9" name="Picture 8" descr="RadfordHorizontal-logo-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7743" y="6545172"/>
            <a:ext cx="2403040" cy="190719"/>
          </a:xfrm>
          <a:prstGeom prst="rect">
            <a:avLst/>
          </a:prstGeom>
        </p:spPr>
      </p:pic>
    </p:spTree>
    <p:extLst>
      <p:ext uri="{BB962C8B-B14F-4D97-AF65-F5344CB8AC3E}">
        <p14:creationId xmlns:p14="http://schemas.microsoft.com/office/powerpoint/2010/main" val="60462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p:cNvCxnSpPr/>
          <p:nvPr userDrawn="1"/>
        </p:nvCxnSpPr>
        <p:spPr>
          <a:xfrm>
            <a:off x="497840" y="1082080"/>
            <a:ext cx="8188960" cy="0"/>
          </a:xfrm>
          <a:prstGeom prst="line">
            <a:avLst/>
          </a:prstGeom>
        </p:spPr>
        <p:style>
          <a:lnRef idx="1">
            <a:schemeClr val="dk1"/>
          </a:lnRef>
          <a:fillRef idx="0">
            <a:schemeClr val="dk1"/>
          </a:fillRef>
          <a:effectRef idx="0">
            <a:schemeClr val="dk1"/>
          </a:effectRef>
          <a:fontRef idx="minor">
            <a:schemeClr val="tx1"/>
          </a:fontRef>
        </p:style>
      </p:cxnSp>
      <p:sp>
        <p:nvSpPr>
          <p:cNvPr id="4" name="Title 25"/>
          <p:cNvSpPr>
            <a:spLocks noGrp="1"/>
          </p:cNvSpPr>
          <p:nvPr>
            <p:ph type="title" hasCustomPrompt="1"/>
          </p:nvPr>
        </p:nvSpPr>
        <p:spPr>
          <a:xfrm>
            <a:off x="457200" y="434002"/>
            <a:ext cx="8229600" cy="857250"/>
          </a:xfrm>
          <a:prstGeom prst="rect">
            <a:avLst/>
          </a:prstGeom>
        </p:spPr>
        <p:txBody>
          <a:bodyPr vert="horz"/>
          <a:lstStyle>
            <a:lvl1pPr algn="l">
              <a:defRPr sz="3200" b="1">
                <a:solidFill>
                  <a:schemeClr val="tx1">
                    <a:lumMod val="65000"/>
                    <a:lumOff val="35000"/>
                  </a:schemeClr>
                </a:solidFill>
                <a:latin typeface="Trebuchet MS"/>
                <a:cs typeface="Trebuchet MS"/>
              </a:defRPr>
            </a:lvl1pPr>
          </a:lstStyle>
          <a:p>
            <a:r>
              <a:rPr lang="en-US" dirty="0" smtClean="0"/>
              <a:t>PAGE HEADER</a:t>
            </a:r>
            <a:endParaRPr lang="en-US" dirty="0"/>
          </a:p>
        </p:txBody>
      </p:sp>
      <p:sp>
        <p:nvSpPr>
          <p:cNvPr id="5" name="Text Placeholder 30"/>
          <p:cNvSpPr>
            <a:spLocks noGrp="1"/>
          </p:cNvSpPr>
          <p:nvPr>
            <p:ph type="body" sz="quarter" idx="10" hasCustomPrompt="1"/>
          </p:nvPr>
        </p:nvSpPr>
        <p:spPr>
          <a:xfrm>
            <a:off x="457200" y="1433513"/>
            <a:ext cx="8229600" cy="1525587"/>
          </a:xfrm>
          <a:prstGeom prst="rect">
            <a:avLst/>
          </a:prstGeom>
        </p:spPr>
        <p:txBody>
          <a:bodyPr vert="horz"/>
          <a:lstStyle>
            <a:lvl1pPr marL="0" indent="0">
              <a:buNone/>
              <a:defRPr sz="1800" b="1" i="0" baseline="0">
                <a:solidFill>
                  <a:schemeClr val="tx1">
                    <a:lumMod val="65000"/>
                    <a:lumOff val="35000"/>
                  </a:schemeClr>
                </a:solidFill>
                <a:latin typeface="Trebuchet MS"/>
                <a:cs typeface="Trebuchet MS"/>
              </a:defRPr>
            </a:lvl1pPr>
            <a:lvl3pPr marL="914400" indent="0">
              <a:buNone/>
              <a:defRPr/>
            </a:lvl3pPr>
            <a:lvl5pPr marL="1828800" indent="0">
              <a:buNone/>
              <a:defRPr/>
            </a:lvl5pPr>
          </a:lstStyle>
          <a:p>
            <a:pPr lvl="0"/>
            <a:r>
              <a:rPr lang="en-US" dirty="0" smtClean="0"/>
              <a:t>Insert paragraph text here.</a:t>
            </a:r>
          </a:p>
        </p:txBody>
      </p:sp>
      <p:sp>
        <p:nvSpPr>
          <p:cNvPr id="6" name="Text Placeholder 34"/>
          <p:cNvSpPr>
            <a:spLocks noGrp="1"/>
          </p:cNvSpPr>
          <p:nvPr>
            <p:ph type="body" sz="quarter" idx="11" hasCustomPrompt="1"/>
          </p:nvPr>
        </p:nvSpPr>
        <p:spPr>
          <a:xfrm>
            <a:off x="457200" y="3006725"/>
            <a:ext cx="8229600" cy="127000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600">
                <a:solidFill>
                  <a:schemeClr val="tx1">
                    <a:lumMod val="65000"/>
                    <a:lumOff val="35000"/>
                  </a:schemeClr>
                </a:solidFill>
                <a:latin typeface="Trebuchet MS"/>
                <a:cs typeface="Trebuchet MS"/>
              </a:defRPr>
            </a:lvl1pPr>
          </a:lstStyle>
          <a:p>
            <a:pPr lvl="0"/>
            <a:r>
              <a:rPr lang="en-US" dirty="0" smtClean="0"/>
              <a:t>Insert bullet text here.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Insert bullet text here.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Insert bullet text here.</a:t>
            </a:r>
          </a:p>
          <a:p>
            <a:pPr lvl="0"/>
            <a:endParaRPr lang="en-US" dirty="0" smtClean="0"/>
          </a:p>
        </p:txBody>
      </p:sp>
      <p:sp>
        <p:nvSpPr>
          <p:cNvPr id="7" name="Rectangle 6"/>
          <p:cNvSpPr/>
          <p:nvPr userDrawn="1"/>
        </p:nvSpPr>
        <p:spPr>
          <a:xfrm>
            <a:off x="0" y="6411038"/>
            <a:ext cx="9144000" cy="454659"/>
          </a:xfrm>
          <a:prstGeom prst="rect">
            <a:avLst/>
          </a:prstGeom>
          <a:solidFill>
            <a:srgbClr val="BC052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8" name="Text Placeholder 14"/>
          <p:cNvSpPr>
            <a:spLocks noGrp="1"/>
          </p:cNvSpPr>
          <p:nvPr>
            <p:ph type="body" sz="quarter" idx="12" hasCustomPrompt="1"/>
          </p:nvPr>
        </p:nvSpPr>
        <p:spPr>
          <a:xfrm>
            <a:off x="27460" y="6458579"/>
            <a:ext cx="3213444" cy="435642"/>
          </a:xfrm>
          <a:prstGeom prst="rect">
            <a:avLst/>
          </a:prstGeom>
        </p:spPr>
        <p:txBody>
          <a:bodyPr vert="horz"/>
          <a:lstStyle>
            <a:lvl1pPr marL="0" indent="0">
              <a:buNone/>
              <a:defRPr sz="1800" b="0" i="0">
                <a:solidFill>
                  <a:schemeClr val="bg1"/>
                </a:solidFill>
                <a:latin typeface="Trebuchet MS"/>
                <a:cs typeface="Trebuchet MS"/>
              </a:defRPr>
            </a:lvl1pPr>
          </a:lstStyle>
          <a:p>
            <a:pPr lvl="0"/>
            <a:r>
              <a:rPr lang="en-US" dirty="0" smtClean="0"/>
              <a:t>(Department/office)</a:t>
            </a:r>
          </a:p>
        </p:txBody>
      </p:sp>
      <p:pic>
        <p:nvPicPr>
          <p:cNvPr id="9" name="Picture 8" descr="RadfordHorizontal-logo-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7743" y="6545172"/>
            <a:ext cx="2403040" cy="190719"/>
          </a:xfrm>
          <a:prstGeom prst="rect">
            <a:avLst/>
          </a:prstGeom>
        </p:spPr>
      </p:pic>
    </p:spTree>
    <p:extLst>
      <p:ext uri="{BB962C8B-B14F-4D97-AF65-F5344CB8AC3E}">
        <p14:creationId xmlns:p14="http://schemas.microsoft.com/office/powerpoint/2010/main" val="22127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a:xfrm>
            <a:off x="0" y="6411038"/>
            <a:ext cx="9144000" cy="454659"/>
          </a:xfrm>
          <a:prstGeom prst="rect">
            <a:avLst/>
          </a:prstGeom>
          <a:solidFill>
            <a:srgbClr val="BC052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 name="Text Placeholder 14"/>
          <p:cNvSpPr>
            <a:spLocks noGrp="1"/>
          </p:cNvSpPr>
          <p:nvPr>
            <p:ph type="body" sz="quarter" idx="12" hasCustomPrompt="1"/>
          </p:nvPr>
        </p:nvSpPr>
        <p:spPr>
          <a:xfrm>
            <a:off x="27460" y="6458579"/>
            <a:ext cx="3213444" cy="435642"/>
          </a:xfrm>
          <a:prstGeom prst="rect">
            <a:avLst/>
          </a:prstGeom>
        </p:spPr>
        <p:txBody>
          <a:bodyPr vert="horz"/>
          <a:lstStyle>
            <a:lvl1pPr marL="0" indent="0">
              <a:buNone/>
              <a:defRPr sz="1800" b="0" i="0">
                <a:solidFill>
                  <a:schemeClr val="bg1"/>
                </a:solidFill>
                <a:latin typeface="Trebuchet MS"/>
                <a:cs typeface="Trebuchet MS"/>
              </a:defRPr>
            </a:lvl1pPr>
          </a:lstStyle>
          <a:p>
            <a:pPr lvl="0"/>
            <a:r>
              <a:rPr lang="en-US" dirty="0" smtClean="0"/>
              <a:t>(Department/office)</a:t>
            </a:r>
          </a:p>
        </p:txBody>
      </p:sp>
      <p:pic>
        <p:nvPicPr>
          <p:cNvPr id="6" name="Picture 5" descr="RadfordHorizontal-logo-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7743" y="6545172"/>
            <a:ext cx="2403040" cy="190719"/>
          </a:xfrm>
          <a:prstGeom prst="rect">
            <a:avLst/>
          </a:prstGeom>
        </p:spPr>
      </p:pic>
    </p:spTree>
    <p:extLst>
      <p:ext uri="{BB962C8B-B14F-4D97-AF65-F5344CB8AC3E}">
        <p14:creationId xmlns:p14="http://schemas.microsoft.com/office/powerpoint/2010/main" val="2580025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6557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radford.edu/advis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radford.edu/~registra/FERPA_Release_Form.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radford.edu/content/registrar/home/about/ferpa-policy.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radford.edu/content/advising/home.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
        <p:nvSpPr>
          <p:cNvPr id="3" name="Title 2"/>
          <p:cNvSpPr>
            <a:spLocks noGrp="1"/>
          </p:cNvSpPr>
          <p:nvPr>
            <p:ph type="title"/>
          </p:nvPr>
        </p:nvSpPr>
        <p:spPr>
          <a:xfrm>
            <a:off x="-5484" y="1890760"/>
            <a:ext cx="9144000" cy="1800415"/>
          </a:xfrm>
        </p:spPr>
        <p:txBody>
          <a:bodyPr/>
          <a:lstStyle/>
          <a:p>
            <a:r>
              <a:rPr lang="en-US" dirty="0" smtClean="0"/>
              <a:t>UNDERGRADUATE </a:t>
            </a:r>
            <a:br>
              <a:rPr lang="en-US" dirty="0" smtClean="0"/>
            </a:br>
            <a:r>
              <a:rPr lang="en-US" dirty="0" smtClean="0"/>
              <a:t>ACADEMIC  ADVISING</a:t>
            </a:r>
            <a:br>
              <a:rPr lang="en-US" dirty="0" smtClean="0"/>
            </a:br>
            <a:r>
              <a:rPr lang="en-US" dirty="0" smtClean="0"/>
              <a:t>AT</a:t>
            </a:r>
            <a:endParaRPr lang="en-US" dirty="0"/>
          </a:p>
        </p:txBody>
      </p:sp>
      <p:sp>
        <p:nvSpPr>
          <p:cNvPr id="4" name="Text Placeholder 3"/>
          <p:cNvSpPr>
            <a:spLocks noGrp="1"/>
          </p:cNvSpPr>
          <p:nvPr>
            <p:ph type="body" sz="quarter" idx="11"/>
          </p:nvPr>
        </p:nvSpPr>
        <p:spPr>
          <a:xfrm>
            <a:off x="7301552" y="6460843"/>
            <a:ext cx="1865539" cy="435642"/>
          </a:xfrm>
        </p:spPr>
        <p:txBody>
          <a:bodyPr/>
          <a:lstStyle/>
          <a:p>
            <a:r>
              <a:rPr lang="en-US" dirty="0" smtClean="0"/>
              <a:t>September 2015</a:t>
            </a:r>
            <a:endParaRPr lang="en-US" dirty="0"/>
          </a:p>
        </p:txBody>
      </p:sp>
    </p:spTree>
    <p:extLst>
      <p:ext uri="{BB962C8B-B14F-4D97-AF65-F5344CB8AC3E}">
        <p14:creationId xmlns:p14="http://schemas.microsoft.com/office/powerpoint/2010/main" val="1959519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MyRU PORTAL</a:t>
            </a:r>
            <a:endParaRPr lang="en-US" dirty="0"/>
          </a:p>
        </p:txBody>
      </p:sp>
      <p:pic>
        <p:nvPicPr>
          <p:cNvPr id="6" name="Picture 2" descr="C:\Users\pwilliam\Pictures\MyR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1252"/>
            <a:ext cx="7932484" cy="4601432"/>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885825" y="3231676"/>
            <a:ext cx="1333500" cy="736600"/>
          </a:xfrm>
          <a:prstGeom prst="wedgeEllipseCallout">
            <a:avLst>
              <a:gd name="adj1" fmla="val 72172"/>
              <a:gd name="adj2" fmla="val 631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Schedule &amp; </a:t>
            </a:r>
          </a:p>
          <a:p>
            <a:pPr algn="ctr"/>
            <a:r>
              <a:rPr lang="en-US" sz="1200" dirty="0">
                <a:solidFill>
                  <a:schemeClr val="tx1"/>
                </a:solidFill>
              </a:rPr>
              <a:t>Degree </a:t>
            </a:r>
            <a:r>
              <a:rPr lang="en-US" sz="1200" dirty="0" smtClean="0">
                <a:solidFill>
                  <a:schemeClr val="tx1"/>
                </a:solidFill>
              </a:rPr>
              <a:t>Audit</a:t>
            </a:r>
            <a:endParaRPr lang="en-US" sz="1200" dirty="0">
              <a:solidFill>
                <a:schemeClr val="tx1"/>
              </a:solidFill>
            </a:endParaRPr>
          </a:p>
          <a:p>
            <a:pPr algn="ctr"/>
            <a:endParaRPr lang="en-US" sz="1200" dirty="0">
              <a:solidFill>
                <a:schemeClr val="tx1"/>
              </a:solidFill>
            </a:endParaRPr>
          </a:p>
        </p:txBody>
      </p:sp>
      <p:sp>
        <p:nvSpPr>
          <p:cNvPr id="10" name="Oval Callout 9"/>
          <p:cNvSpPr/>
          <p:nvPr/>
        </p:nvSpPr>
        <p:spPr>
          <a:xfrm>
            <a:off x="3280443" y="1979162"/>
            <a:ext cx="1142999" cy="584200"/>
          </a:xfrm>
          <a:prstGeom prst="wedgeEllipseCallout">
            <a:avLst>
              <a:gd name="adj1" fmla="val 3622"/>
              <a:gd name="adj2" fmla="val 842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900" dirty="0" smtClean="0">
                <a:solidFill>
                  <a:schemeClr val="tx1"/>
                </a:solidFill>
              </a:rPr>
              <a:t>Course Supplements</a:t>
            </a:r>
            <a:endParaRPr lang="en-US" sz="900" dirty="0">
              <a:solidFill>
                <a:schemeClr val="tx1"/>
              </a:solidFill>
            </a:endParaRPr>
          </a:p>
          <a:p>
            <a:pPr algn="ctr"/>
            <a:endParaRPr lang="en-US" sz="1200" dirty="0">
              <a:solidFill>
                <a:schemeClr val="tx1"/>
              </a:solidFill>
            </a:endParaRPr>
          </a:p>
        </p:txBody>
      </p:sp>
      <p:sp>
        <p:nvSpPr>
          <p:cNvPr id="11" name="Oval Callout 10"/>
          <p:cNvSpPr/>
          <p:nvPr/>
        </p:nvSpPr>
        <p:spPr>
          <a:xfrm>
            <a:off x="6946710" y="3231676"/>
            <a:ext cx="1066799" cy="584200"/>
          </a:xfrm>
          <a:prstGeom prst="wedgeEllipseCallout">
            <a:avLst>
              <a:gd name="adj1" fmla="val -87179"/>
              <a:gd name="adj2" fmla="val 767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Get involved</a:t>
            </a:r>
            <a:endParaRPr lang="en-US" sz="1200" dirty="0">
              <a:solidFill>
                <a:schemeClr val="tx1"/>
              </a:solidFill>
            </a:endParaRPr>
          </a:p>
          <a:p>
            <a:pPr algn="ctr"/>
            <a:endParaRPr lang="en-US" sz="1200" dirty="0">
              <a:solidFill>
                <a:schemeClr val="tx1"/>
              </a:solidFill>
            </a:endParaRPr>
          </a:p>
        </p:txBody>
      </p:sp>
      <p:sp>
        <p:nvSpPr>
          <p:cNvPr id="12" name="Oval Callout 11"/>
          <p:cNvSpPr/>
          <p:nvPr/>
        </p:nvSpPr>
        <p:spPr>
          <a:xfrm>
            <a:off x="1552575" y="2080099"/>
            <a:ext cx="914399" cy="654999"/>
          </a:xfrm>
          <a:prstGeom prst="wedgeEllipseCallout">
            <a:avLst>
              <a:gd name="adj1" fmla="val 59315"/>
              <a:gd name="adj2" fmla="val 7089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a:p>
            <a:pPr algn="ctr"/>
            <a:r>
              <a:rPr lang="en-US" sz="1200" dirty="0" smtClean="0">
                <a:solidFill>
                  <a:schemeClr val="tx1"/>
                </a:solidFill>
              </a:rPr>
              <a:t>Check daily</a:t>
            </a:r>
            <a:endParaRPr lang="en-US" sz="1200" dirty="0">
              <a:solidFill>
                <a:schemeClr val="tx1"/>
              </a:solidFill>
            </a:endParaRPr>
          </a:p>
          <a:p>
            <a:pPr algn="ctr"/>
            <a:endParaRPr lang="en-US" sz="1200" dirty="0">
              <a:solidFill>
                <a:schemeClr val="tx1"/>
              </a:solidFill>
            </a:endParaRPr>
          </a:p>
        </p:txBody>
      </p:sp>
      <p:sp>
        <p:nvSpPr>
          <p:cNvPr id="13"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53692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TOOLS</a:t>
            </a:r>
            <a:endParaRPr lang="en-US" dirty="0"/>
          </a:p>
        </p:txBody>
      </p:sp>
      <p:pic>
        <p:nvPicPr>
          <p:cNvPr id="9" name="Picture 3" descr="C:\Users\pwilliam\Pictures\portal acade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472" y="1155961"/>
            <a:ext cx="6930788" cy="5266132"/>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rot="10800000">
            <a:off x="3385782" y="3068472"/>
            <a:ext cx="685800"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83585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SSB STUDENT MENU </a:t>
            </a:r>
            <a:endParaRPr lang="en-US" dirty="0"/>
          </a:p>
        </p:txBody>
      </p:sp>
      <p:pic>
        <p:nvPicPr>
          <p:cNvPr id="9" name="Picture 2" descr="C:\Users\pwilliam\Pictures\student men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81" y="1520211"/>
            <a:ext cx="9788668" cy="358917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2955603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SCHEDULE</a:t>
            </a:r>
            <a:endParaRPr lang="en-US" dirty="0"/>
          </a:p>
        </p:txBody>
      </p:sp>
      <p:sp>
        <p:nvSpPr>
          <p:cNvPr id="6"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pic>
        <p:nvPicPr>
          <p:cNvPr id="7" name="Picture 6"/>
          <p:cNvPicPr/>
          <p:nvPr/>
        </p:nvPicPr>
        <p:blipFill>
          <a:blip r:embed="rId3"/>
          <a:stretch>
            <a:fillRect/>
          </a:stretch>
        </p:blipFill>
        <p:spPr>
          <a:xfrm>
            <a:off x="603912" y="1209366"/>
            <a:ext cx="7400499" cy="5176381"/>
          </a:xfrm>
          <a:prstGeom prst="rect">
            <a:avLst/>
          </a:prstGeom>
        </p:spPr>
      </p:pic>
    </p:spTree>
    <p:extLst>
      <p:ext uri="{BB962C8B-B14F-4D97-AF65-F5344CB8AC3E}">
        <p14:creationId xmlns:p14="http://schemas.microsoft.com/office/powerpoint/2010/main" val="364744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AUDIT</a:t>
            </a:r>
            <a:endParaRPr lang="en-US" dirty="0"/>
          </a:p>
        </p:txBody>
      </p:sp>
      <p:pic>
        <p:nvPicPr>
          <p:cNvPr id="5" name="Picture 3" descr="C:\Users\pwilliam\Pictures\portal acade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127477"/>
            <a:ext cx="6752731" cy="513084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20875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68482" cy="645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998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434002"/>
            <a:ext cx="8871045" cy="857250"/>
          </a:xfrm>
        </p:spPr>
        <p:txBody>
          <a:bodyPr/>
          <a:lstStyle/>
          <a:p>
            <a:r>
              <a:rPr lang="en-US" dirty="0" smtClean="0"/>
              <a:t>HOW DO I MAKE AN ADVISING APPOINTMENT?</a:t>
            </a:r>
            <a:endParaRPr lang="en-US" dirty="0"/>
          </a:p>
        </p:txBody>
      </p:sp>
      <p:sp>
        <p:nvSpPr>
          <p:cNvPr id="6" name="Content Placeholder 2"/>
          <p:cNvSpPr txBox="1">
            <a:spLocks/>
          </p:cNvSpPr>
          <p:nvPr/>
        </p:nvSpPr>
        <p:spPr>
          <a:xfrm>
            <a:off x="272955" y="1176784"/>
            <a:ext cx="8557146" cy="47956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Now that you know your advisor’s name from your Degree Audit, you can look up your advisor on the appointment scheduler, </a:t>
            </a:r>
            <a:r>
              <a:rPr lang="en-US" sz="2800" dirty="0" err="1" smtClean="0"/>
              <a:t>AgileAdvisor</a:t>
            </a:r>
            <a:r>
              <a:rPr lang="en-US" sz="2800" dirty="0" smtClean="0"/>
              <a:t>.</a:t>
            </a:r>
          </a:p>
          <a:p>
            <a:endParaRPr lang="en-US" sz="2800" dirty="0" smtClean="0"/>
          </a:p>
          <a:p>
            <a:r>
              <a:rPr lang="en-US" sz="2800" dirty="0" smtClean="0"/>
              <a:t>If you do not find your advisor listed on </a:t>
            </a:r>
            <a:r>
              <a:rPr lang="en-US" sz="2800" dirty="0" err="1" smtClean="0"/>
              <a:t>AgileAdvisor</a:t>
            </a:r>
            <a:r>
              <a:rPr lang="en-US" sz="2800" dirty="0" smtClean="0"/>
              <a:t>, go to your Degree Audit to email him/her to ask how to make an appointment.  If your advisor is not listed please contact your advising center listed on the Undergraduate Academic Advising website </a:t>
            </a:r>
            <a:r>
              <a:rPr lang="en-US" sz="2800" dirty="0" smtClean="0">
                <a:hlinkClick r:id="rId3"/>
              </a:rPr>
              <a:t>www.radford.edu/advising</a:t>
            </a:r>
            <a:r>
              <a:rPr lang="en-US" sz="2800" dirty="0"/>
              <a:t>.</a:t>
            </a:r>
            <a:endParaRPr lang="en-US" sz="2800" dirty="0" smtClean="0"/>
          </a:p>
          <a:p>
            <a:pPr lvl="1"/>
            <a:endParaRPr lang="en-US" sz="2500" dirty="0"/>
          </a:p>
        </p:txBody>
      </p:sp>
      <p:sp>
        <p:nvSpPr>
          <p:cNvPr id="8"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1190634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AGILEADVISOR APPOINTMENT SCHEDULER</a:t>
            </a:r>
            <a:endParaRPr lang="en-US" dirty="0"/>
          </a:p>
        </p:txBody>
      </p:sp>
      <p:pic>
        <p:nvPicPr>
          <p:cNvPr id="6" name="Picture 3" descr="C:\Users\pwilliam\Pictures\portal acade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177184"/>
            <a:ext cx="6630537" cy="5037997"/>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10800000">
            <a:off x="2898004" y="3791803"/>
            <a:ext cx="685800"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123879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william\Pictures\Student log in for AgileGr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30" y="0"/>
            <a:ext cx="8668324" cy="595554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705888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william\Pictures\Ag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50" y="162302"/>
            <a:ext cx="7104380" cy="597919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251012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ADVISING IMPORTANT?</a:t>
            </a:r>
            <a:endParaRPr lang="en-US" dirty="0"/>
          </a:p>
        </p:txBody>
      </p:sp>
      <p:sp>
        <p:nvSpPr>
          <p:cNvPr id="6" name="Content Placeholder 6"/>
          <p:cNvSpPr>
            <a:spLocks noGrp="1"/>
          </p:cNvSpPr>
          <p:nvPr>
            <p:ph type="body" sz="quarter" idx="10"/>
          </p:nvPr>
        </p:nvSpPr>
        <p:spPr>
          <a:xfrm>
            <a:off x="150125" y="1433513"/>
            <a:ext cx="8536675" cy="4803514"/>
          </a:xfrm>
        </p:spPr>
        <p:txBody>
          <a:bodyPr>
            <a:normAutofit fontScale="85000" lnSpcReduction="10000"/>
          </a:bodyPr>
          <a:lstStyle/>
          <a:p>
            <a:r>
              <a:rPr lang="en-US" sz="3100" dirty="0" smtClean="0"/>
              <a:t>Advising is a shared partnership </a:t>
            </a:r>
          </a:p>
          <a:p>
            <a:pPr marL="0" indent="0">
              <a:buNone/>
            </a:pPr>
            <a:endParaRPr lang="en-US" dirty="0" smtClean="0"/>
          </a:p>
          <a:p>
            <a:r>
              <a:rPr lang="en-US" sz="3100" dirty="0" smtClean="0"/>
              <a:t>As an advisee </a:t>
            </a:r>
            <a:r>
              <a:rPr lang="en-US" sz="3100" dirty="0"/>
              <a:t>y</a:t>
            </a:r>
            <a:r>
              <a:rPr lang="en-US" sz="3100" dirty="0" smtClean="0"/>
              <a:t>ou will be responsible for making sure</a:t>
            </a:r>
          </a:p>
          <a:p>
            <a:pPr lvl="1"/>
            <a:r>
              <a:rPr lang="en-US" dirty="0" smtClean="0"/>
              <a:t>you know where to find the information you need to make important academic decisions.</a:t>
            </a:r>
            <a:endParaRPr lang="en-US" dirty="0"/>
          </a:p>
          <a:p>
            <a:pPr lvl="1"/>
            <a:r>
              <a:rPr lang="en-US" dirty="0"/>
              <a:t>y</a:t>
            </a:r>
            <a:r>
              <a:rPr lang="en-US" dirty="0" smtClean="0"/>
              <a:t>ou know the policies that </a:t>
            </a:r>
            <a:r>
              <a:rPr lang="en-US" dirty="0" smtClean="0"/>
              <a:t>effect </a:t>
            </a:r>
            <a:r>
              <a:rPr lang="en-US" dirty="0" smtClean="0"/>
              <a:t>you such as the suspension and probation policy and requirements for your major. </a:t>
            </a:r>
          </a:p>
          <a:p>
            <a:pPr lvl="1"/>
            <a:r>
              <a:rPr lang="en-US" dirty="0"/>
              <a:t>you have met your requirements for graduation</a:t>
            </a:r>
            <a:r>
              <a:rPr lang="en-US" dirty="0" smtClean="0"/>
              <a:t>.</a:t>
            </a:r>
          </a:p>
          <a:p>
            <a:pPr marL="457200" lvl="1" indent="0">
              <a:buNone/>
            </a:pPr>
            <a:endParaRPr lang="en-US" dirty="0"/>
          </a:p>
          <a:p>
            <a:r>
              <a:rPr lang="en-US" sz="3100" dirty="0" smtClean="0"/>
              <a:t>Your </a:t>
            </a:r>
            <a:r>
              <a:rPr lang="en-US" sz="3100" dirty="0"/>
              <a:t>advisor will help you to navigate all of this information and to assist you with developing your academic, career and personal goals.  </a:t>
            </a:r>
            <a:endParaRPr lang="en-US" dirty="0" smtClean="0"/>
          </a:p>
          <a:p>
            <a:endParaRPr lang="en-US" dirty="0"/>
          </a:p>
        </p:txBody>
      </p:sp>
      <p:sp>
        <p:nvSpPr>
          <p:cNvPr id="8" name="Text Placeholder 1"/>
          <p:cNvSpPr>
            <a:spLocks noGrp="1"/>
          </p:cNvSpPr>
          <p:nvPr>
            <p:ph type="body" sz="quarter" idx="12"/>
          </p:nvPr>
        </p:nvSpPr>
        <p:spPr>
          <a:xfrm>
            <a:off x="27460" y="6458579"/>
            <a:ext cx="3874584"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4004657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43"/>
            <a:ext cx="8229600" cy="857250"/>
          </a:xfrm>
        </p:spPr>
        <p:txBody>
          <a:bodyPr/>
          <a:lstStyle/>
          <a:p>
            <a:r>
              <a:rPr lang="en-US" dirty="0" smtClean="0"/>
              <a:t>FERPA</a:t>
            </a:r>
            <a:endParaRPr lang="en-US" dirty="0"/>
          </a:p>
        </p:txBody>
      </p:sp>
      <p:sp>
        <p:nvSpPr>
          <p:cNvPr id="4" name="Text Placeholder 3"/>
          <p:cNvSpPr>
            <a:spLocks noGrp="1"/>
          </p:cNvSpPr>
          <p:nvPr>
            <p:ph type="body" sz="quarter" idx="11"/>
          </p:nvPr>
        </p:nvSpPr>
        <p:spPr>
          <a:xfrm>
            <a:off x="286603" y="1392072"/>
            <a:ext cx="8529851" cy="4885898"/>
          </a:xfrm>
        </p:spPr>
        <p:txBody>
          <a:bodyPr/>
          <a:lstStyle/>
          <a:p>
            <a:r>
              <a:rPr lang="en-US" sz="2400" dirty="0" smtClean="0">
                <a:latin typeface="+mn-lt"/>
              </a:rPr>
              <a:t>FAMILY EDUCATIONAL RIGHTS and PRIVACY </a:t>
            </a:r>
            <a:r>
              <a:rPr lang="en-US" sz="2400" dirty="0" smtClean="0">
                <a:latin typeface="+mn-lt"/>
              </a:rPr>
              <a:t>ACT</a:t>
            </a:r>
            <a:endParaRPr lang="en-US" sz="2400" dirty="0" smtClean="0">
              <a:latin typeface="+mn-lt"/>
            </a:endParaRPr>
          </a:p>
          <a:p>
            <a:r>
              <a:rPr lang="en-US" sz="2400" dirty="0">
                <a:latin typeface="+mn-lt"/>
              </a:rPr>
              <a:t>The university will not release information about a student from records, except directory information, to people (including parents) other than a specified list of exceptions without obtaining the written consent of the student by having the student complete a FERPA form, available online and in the Registrar’s office. </a:t>
            </a:r>
          </a:p>
          <a:p>
            <a:r>
              <a:rPr lang="en-US" sz="2400" dirty="0">
                <a:latin typeface="+mn-lt"/>
                <a:hlinkClick r:id="rId3"/>
              </a:rPr>
              <a:t>http://www.radford.edu/~</a:t>
            </a:r>
            <a:r>
              <a:rPr lang="en-US" sz="2400" dirty="0" smtClean="0">
                <a:latin typeface="+mn-lt"/>
                <a:hlinkClick r:id="rId3"/>
              </a:rPr>
              <a:t>registra/FERPA_Release_Form.pdf</a:t>
            </a:r>
            <a:endParaRPr lang="en-US" sz="2400" dirty="0">
              <a:latin typeface="+mn-lt"/>
            </a:endParaRPr>
          </a:p>
          <a:p>
            <a:r>
              <a:rPr lang="en-US" sz="2400" u="sng" dirty="0" smtClean="0">
                <a:latin typeface="+mn-lt"/>
                <a:hlinkClick r:id="rId4"/>
              </a:rPr>
              <a:t>http</a:t>
            </a:r>
            <a:r>
              <a:rPr lang="en-US" sz="2400" u="sng" dirty="0">
                <a:latin typeface="+mn-lt"/>
                <a:hlinkClick r:id="rId4"/>
              </a:rPr>
              <a:t>://www.radford.edu/content/registrar/home/about/ferpa-policy.html</a:t>
            </a:r>
            <a:endParaRPr lang="en-US" sz="2400" dirty="0">
              <a:latin typeface="+mn-lt"/>
            </a:endParaRPr>
          </a:p>
        </p:txBody>
      </p:sp>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410909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POLICIES YOU NEED TO KNOW</a:t>
            </a:r>
            <a:endParaRPr lang="en-US" dirty="0"/>
          </a:p>
        </p:txBody>
      </p:sp>
      <p:sp>
        <p:nvSpPr>
          <p:cNvPr id="6" name="Content Placeholder 2"/>
          <p:cNvSpPr>
            <a:spLocks noGrp="1"/>
          </p:cNvSpPr>
          <p:nvPr>
            <p:ph type="body" sz="quarter" idx="11"/>
          </p:nvPr>
        </p:nvSpPr>
        <p:spPr>
          <a:xfrm>
            <a:off x="354842" y="1126864"/>
            <a:ext cx="8331958" cy="5164753"/>
          </a:xfrm>
        </p:spPr>
        <p:txBody>
          <a:bodyPr>
            <a:noAutofit/>
          </a:bodyPr>
          <a:lstStyle/>
          <a:p>
            <a:pPr lvl="1">
              <a:defRPr/>
            </a:pPr>
            <a:r>
              <a:rPr lang="en-US" sz="1800" b="1" dirty="0" smtClean="0"/>
              <a:t>COURSE WITHDRAWAL INFORMATION FOR FALL SEMESTER</a:t>
            </a:r>
          </a:p>
          <a:p>
            <a:pPr lvl="2">
              <a:defRPr/>
            </a:pPr>
            <a:r>
              <a:rPr lang="en-US" sz="1800" dirty="0" smtClean="0"/>
              <a:t>You receive a “W” on your transcript.</a:t>
            </a:r>
          </a:p>
          <a:p>
            <a:pPr lvl="2">
              <a:defRPr/>
            </a:pPr>
            <a:r>
              <a:rPr lang="en-US" sz="1800" dirty="0" smtClean="0"/>
              <a:t>You are allowed only 5 withdrawals the entire time at RU</a:t>
            </a:r>
          </a:p>
          <a:p>
            <a:pPr lvl="2">
              <a:defRPr/>
            </a:pPr>
            <a:r>
              <a:rPr lang="en-US" sz="1800" dirty="0" smtClean="0"/>
              <a:t>The withdrawal period begins when schedule adjustment week ends until</a:t>
            </a:r>
          </a:p>
          <a:p>
            <a:pPr lvl="3">
              <a:defRPr/>
            </a:pPr>
            <a:r>
              <a:rPr lang="en-US" sz="1800" dirty="0"/>
              <a:t>October 16</a:t>
            </a:r>
            <a:r>
              <a:rPr lang="en-US" sz="1800" baseline="30000" dirty="0"/>
              <a:t>th</a:t>
            </a:r>
            <a:r>
              <a:rPr lang="en-US" sz="1800" dirty="0"/>
              <a:t> for UNIV100. </a:t>
            </a:r>
          </a:p>
          <a:p>
            <a:pPr lvl="3">
              <a:defRPr/>
            </a:pPr>
            <a:r>
              <a:rPr lang="en-US" sz="1800" dirty="0"/>
              <a:t>October 23</a:t>
            </a:r>
            <a:r>
              <a:rPr lang="en-US" sz="1800" baseline="30000" dirty="0"/>
              <a:t>rd</a:t>
            </a:r>
            <a:r>
              <a:rPr lang="en-US" sz="1800" dirty="0"/>
              <a:t> for 3 or more credit hour courses</a:t>
            </a:r>
            <a:r>
              <a:rPr lang="en-US" sz="1800" dirty="0" smtClean="0"/>
              <a:t>.</a:t>
            </a:r>
          </a:p>
          <a:p>
            <a:pPr lvl="2">
              <a:defRPr/>
            </a:pPr>
            <a:r>
              <a:rPr lang="en-US" sz="1800" dirty="0"/>
              <a:t>See Academic Calendar for withdrawal deadlines for other semesters</a:t>
            </a:r>
          </a:p>
          <a:p>
            <a:pPr marL="1371600" lvl="3" indent="0">
              <a:buNone/>
              <a:defRPr/>
            </a:pPr>
            <a:endParaRPr lang="en-US" sz="1800" dirty="0" smtClean="0"/>
          </a:p>
          <a:p>
            <a:pPr lvl="1">
              <a:defRPr/>
            </a:pPr>
            <a:r>
              <a:rPr lang="en-US" sz="1800" b="1" dirty="0" smtClean="0"/>
              <a:t>WHAT IF I GO BELOW FULL-TIME (12 hours?)</a:t>
            </a:r>
          </a:p>
          <a:p>
            <a:pPr lvl="2">
              <a:defRPr/>
            </a:pPr>
            <a:r>
              <a:rPr lang="en-US" sz="1800" dirty="0" smtClean="0"/>
              <a:t>You will </a:t>
            </a:r>
            <a:r>
              <a:rPr lang="en-US" sz="1800" u="sng" dirty="0"/>
              <a:t>NOT</a:t>
            </a:r>
            <a:r>
              <a:rPr lang="en-US" sz="1800" dirty="0"/>
              <a:t> need to move out of your residence hall unless your behavior is </a:t>
            </a:r>
            <a:r>
              <a:rPr lang="en-US" sz="1800" dirty="0" smtClean="0"/>
              <a:t>disruptive.  </a:t>
            </a:r>
            <a:r>
              <a:rPr lang="en-US" sz="1800" dirty="0"/>
              <a:t>You </a:t>
            </a:r>
            <a:r>
              <a:rPr lang="en-US" sz="1800" u="sng" dirty="0"/>
              <a:t>WILL</a:t>
            </a:r>
            <a:r>
              <a:rPr lang="en-US" sz="1800" dirty="0"/>
              <a:t> need to notify your Resident Assistant if you fall below full-time status. </a:t>
            </a:r>
            <a:endParaRPr lang="en-US" sz="1800" dirty="0" smtClean="0"/>
          </a:p>
          <a:p>
            <a:pPr lvl="2">
              <a:defRPr/>
            </a:pPr>
            <a:r>
              <a:rPr lang="en-US" sz="1800" dirty="0"/>
              <a:t>Dropping from </a:t>
            </a:r>
            <a:r>
              <a:rPr lang="en-US" sz="1800" dirty="0" smtClean="0"/>
              <a:t>full </a:t>
            </a:r>
            <a:r>
              <a:rPr lang="en-US" sz="1800" dirty="0"/>
              <a:t>to part-time status </a:t>
            </a:r>
            <a:r>
              <a:rPr lang="en-US" sz="1800" u="sng" dirty="0"/>
              <a:t>during a semester</a:t>
            </a:r>
            <a:r>
              <a:rPr lang="en-US" sz="1800" dirty="0"/>
              <a:t> </a:t>
            </a:r>
            <a:r>
              <a:rPr lang="en-US" sz="1800" dirty="0" smtClean="0"/>
              <a:t>may affect </a:t>
            </a:r>
            <a:r>
              <a:rPr lang="en-US" sz="1800" dirty="0"/>
              <a:t>your financial </a:t>
            </a:r>
            <a:r>
              <a:rPr lang="en-US" sz="1800" dirty="0" smtClean="0"/>
              <a:t>aid.  </a:t>
            </a:r>
            <a:r>
              <a:rPr lang="en-US" sz="1800" dirty="0"/>
              <a:t>C</a:t>
            </a:r>
            <a:r>
              <a:rPr lang="en-US" sz="1800" dirty="0" smtClean="0"/>
              <a:t>heck </a:t>
            </a:r>
            <a:r>
              <a:rPr lang="en-US" sz="1800" dirty="0"/>
              <a:t>with the Office of Financial Aid. </a:t>
            </a:r>
            <a:endParaRPr lang="en-US" sz="1800" dirty="0" smtClean="0"/>
          </a:p>
          <a:p>
            <a:pPr lvl="2">
              <a:defRPr/>
            </a:pPr>
            <a:r>
              <a:rPr lang="en-US" sz="1800" dirty="0" smtClean="0"/>
              <a:t>If you are a student athlete or international student please check with your advisor and financial aid before going below full-time.  </a:t>
            </a:r>
            <a:endParaRPr lang="en-US" sz="1800" dirty="0"/>
          </a:p>
        </p:txBody>
      </p:sp>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11102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POLICIES YOU NEED TO KNOW</a:t>
            </a:r>
            <a:endParaRPr lang="en-US" dirty="0"/>
          </a:p>
        </p:txBody>
      </p:sp>
      <p:sp>
        <p:nvSpPr>
          <p:cNvPr id="6" name="Content Placeholder 2"/>
          <p:cNvSpPr>
            <a:spLocks noGrp="1"/>
          </p:cNvSpPr>
          <p:nvPr>
            <p:ph type="body" sz="quarter" idx="11"/>
          </p:nvPr>
        </p:nvSpPr>
        <p:spPr>
          <a:xfrm>
            <a:off x="457200" y="1290638"/>
            <a:ext cx="8229600" cy="4864100"/>
          </a:xfrm>
        </p:spPr>
        <p:txBody>
          <a:bodyPr>
            <a:normAutofit fontScale="40000" lnSpcReduction="20000"/>
          </a:bodyPr>
          <a:lstStyle/>
          <a:p>
            <a:pPr lvl="1">
              <a:defRPr/>
            </a:pPr>
            <a:r>
              <a:rPr lang="en-US" sz="4900" b="1" dirty="0" smtClean="0"/>
              <a:t> </a:t>
            </a:r>
            <a:r>
              <a:rPr lang="en-US" sz="5900" b="1" dirty="0" smtClean="0"/>
              <a:t>REPEATING A COURSE</a:t>
            </a:r>
          </a:p>
          <a:p>
            <a:pPr lvl="2">
              <a:defRPr/>
            </a:pPr>
            <a:r>
              <a:rPr lang="en-US" sz="5500" dirty="0" smtClean="0"/>
              <a:t>The </a:t>
            </a:r>
            <a:r>
              <a:rPr lang="en-US" sz="5500" dirty="0"/>
              <a:t>grade earned in the repeated course will replace the original grade in GPA calculations; however the original grade will remain on </a:t>
            </a:r>
            <a:r>
              <a:rPr lang="en-US" sz="5500" dirty="0" smtClean="0"/>
              <a:t>your transcript.</a:t>
            </a:r>
          </a:p>
          <a:p>
            <a:pPr lvl="2">
              <a:defRPr/>
            </a:pPr>
            <a:r>
              <a:rPr lang="en-US" sz="5500" dirty="0" smtClean="0"/>
              <a:t>You are allowed to repeat only 3 courses</a:t>
            </a:r>
          </a:p>
          <a:p>
            <a:pPr lvl="2">
              <a:defRPr/>
            </a:pPr>
            <a:r>
              <a:rPr lang="en-US" sz="5500" dirty="0" smtClean="0"/>
              <a:t>Always check with your advisor to see how the repeat policy would effect you</a:t>
            </a:r>
          </a:p>
          <a:p>
            <a:pPr lvl="2">
              <a:defRPr/>
            </a:pPr>
            <a:r>
              <a:rPr lang="en-US" sz="5900" b="1" dirty="0" smtClean="0"/>
              <a:t>After you have used your 3 repeats you are allowed an unlimited number of retakes. </a:t>
            </a:r>
          </a:p>
          <a:p>
            <a:pPr lvl="2">
              <a:defRPr/>
            </a:pPr>
            <a:r>
              <a:rPr lang="en-US" sz="5500" dirty="0" smtClean="0"/>
              <a:t>both </a:t>
            </a:r>
            <a:r>
              <a:rPr lang="en-US" sz="5500" dirty="0"/>
              <a:t>grades are used in the cumulative GPA calculation as if they are two separate </a:t>
            </a:r>
            <a:r>
              <a:rPr lang="en-US" sz="5500" dirty="0" smtClean="0"/>
              <a:t>classes (retakes count the same as taking new classes)</a:t>
            </a:r>
            <a:r>
              <a:rPr lang="en-US" sz="5100" dirty="0">
                <a:solidFill>
                  <a:srgbClr val="FF0000"/>
                </a:solidFill>
              </a:rPr>
              <a:t/>
            </a:r>
            <a:br>
              <a:rPr lang="en-US" sz="5100" dirty="0">
                <a:solidFill>
                  <a:srgbClr val="FF0000"/>
                </a:solidFill>
              </a:rPr>
            </a:br>
            <a:endParaRPr lang="en-US" sz="5100" dirty="0" smtClean="0"/>
          </a:p>
        </p:txBody>
      </p:sp>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24102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434002"/>
            <a:ext cx="8943975" cy="857250"/>
          </a:xfrm>
        </p:spPr>
        <p:txBody>
          <a:bodyPr/>
          <a:lstStyle/>
          <a:p>
            <a:pPr algn="ctr"/>
            <a:r>
              <a:rPr lang="en-US" sz="3000" dirty="0" smtClean="0"/>
              <a:t>HOW MANY </a:t>
            </a:r>
            <a:r>
              <a:rPr lang="en-US" sz="3000" dirty="0" smtClean="0"/>
              <a:t>CREDITS DO I NEED TO </a:t>
            </a:r>
            <a:r>
              <a:rPr lang="en-US" sz="3000" dirty="0" smtClean="0"/>
              <a:t>GRADUATE?</a:t>
            </a:r>
            <a:endParaRPr lang="en-US" sz="3000" dirty="0"/>
          </a:p>
        </p:txBody>
      </p:sp>
      <p:sp>
        <p:nvSpPr>
          <p:cNvPr id="6" name="Content Placeholder 2"/>
          <p:cNvSpPr>
            <a:spLocks noGrp="1"/>
          </p:cNvSpPr>
          <p:nvPr>
            <p:ph type="body" sz="quarter" idx="11"/>
          </p:nvPr>
        </p:nvSpPr>
        <p:spPr>
          <a:xfrm>
            <a:off x="219075" y="1160463"/>
            <a:ext cx="8467725" cy="5145087"/>
          </a:xfrm>
        </p:spPr>
        <p:txBody>
          <a:bodyPr>
            <a:normAutofit/>
          </a:bodyPr>
          <a:lstStyle/>
          <a:p>
            <a:pPr marL="685800" indent="-685800"/>
            <a:r>
              <a:rPr lang="en-US" sz="2800" dirty="0" smtClean="0">
                <a:latin typeface="+mn-lt"/>
              </a:rPr>
              <a:t>The minimum </a:t>
            </a:r>
            <a:r>
              <a:rPr lang="en-US" sz="2800" dirty="0" smtClean="0">
                <a:latin typeface="+mn-lt"/>
              </a:rPr>
              <a:t>number of credit </a:t>
            </a:r>
            <a:r>
              <a:rPr lang="en-US" sz="2800" dirty="0" smtClean="0">
                <a:latin typeface="+mn-lt"/>
              </a:rPr>
              <a:t>hours needed to </a:t>
            </a:r>
            <a:r>
              <a:rPr lang="en-US" sz="2800" dirty="0" smtClean="0">
                <a:latin typeface="+mn-lt"/>
              </a:rPr>
              <a:t>graduate in most programs is 120 hours; however some majors require more than 120. </a:t>
            </a:r>
            <a:br>
              <a:rPr lang="en-US" sz="2800" dirty="0" smtClean="0">
                <a:latin typeface="+mn-lt"/>
              </a:rPr>
            </a:br>
            <a:endParaRPr lang="en-US" sz="2800" dirty="0" smtClean="0">
              <a:latin typeface="+mn-lt"/>
            </a:endParaRPr>
          </a:p>
          <a:p>
            <a:pPr marL="685800" indent="-685800"/>
            <a:r>
              <a:rPr lang="en-US" sz="2800" dirty="0" smtClean="0">
                <a:latin typeface="+mn-lt"/>
              </a:rPr>
              <a:t>Specific requirements for each major can be found in the catalog. </a:t>
            </a:r>
          </a:p>
          <a:p>
            <a:pPr marL="0" indent="0">
              <a:buNone/>
            </a:pPr>
            <a:endParaRPr lang="en-US" sz="2800" dirty="0" smtClean="0">
              <a:latin typeface="+mn-lt"/>
            </a:endParaRPr>
          </a:p>
          <a:p>
            <a:pPr marL="685800" indent="-685800"/>
            <a:r>
              <a:rPr lang="en-US" sz="2800" dirty="0" smtClean="0">
                <a:latin typeface="+mn-lt"/>
              </a:rPr>
              <a:t>120 hours/8 semesters is 15 hours a semester to stay on track without taking summer school courses.  </a:t>
            </a:r>
            <a:endParaRPr lang="en-US" sz="2800" dirty="0">
              <a:latin typeface="+mn-lt"/>
            </a:endParaRPr>
          </a:p>
        </p:txBody>
      </p:sp>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289599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COURSELOAD</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779573926"/>
              </p:ext>
            </p:extLst>
          </p:nvPr>
        </p:nvGraphicFramePr>
        <p:xfrm>
          <a:off x="539086" y="2047165"/>
          <a:ext cx="7467600" cy="2865659"/>
        </p:xfrm>
        <a:graphic>
          <a:graphicData uri="http://schemas.openxmlformats.org/drawingml/2006/table">
            <a:tbl>
              <a:tblPr firstRow="1" bandRow="1">
                <a:tableStyleId>{5C22544A-7EE6-4342-B048-85BDC9FD1C3A}</a:tableStyleId>
              </a:tblPr>
              <a:tblGrid>
                <a:gridCol w="3733800"/>
                <a:gridCol w="3733800"/>
              </a:tblGrid>
              <a:tr h="1153236">
                <a:tc>
                  <a:txBody>
                    <a:bodyPr/>
                    <a:lstStyle/>
                    <a:p>
                      <a:pPr algn="ctr"/>
                      <a:r>
                        <a:rPr lang="en-US" sz="3200" b="0" dirty="0" smtClean="0"/>
                        <a:t>Full-time</a:t>
                      </a:r>
                      <a:r>
                        <a:rPr lang="en-US" sz="3200" b="0" baseline="0" dirty="0" smtClean="0"/>
                        <a:t> Minimum</a:t>
                      </a:r>
                      <a:endParaRPr lang="en-US" sz="3200" b="0" dirty="0"/>
                    </a:p>
                  </a:txBody>
                  <a:tcPr anchor="ctr"/>
                </a:tc>
                <a:tc>
                  <a:txBody>
                    <a:bodyPr/>
                    <a:lstStyle/>
                    <a:p>
                      <a:pPr algn="ctr"/>
                      <a:r>
                        <a:rPr lang="en-US" sz="3200" b="0" dirty="0" smtClean="0"/>
                        <a:t>12 Hours</a:t>
                      </a:r>
                    </a:p>
                  </a:txBody>
                  <a:tcPr anchor="ctr"/>
                </a:tc>
              </a:tr>
              <a:tr h="1043248">
                <a:tc>
                  <a:txBody>
                    <a:bodyPr/>
                    <a:lstStyle/>
                    <a:p>
                      <a:pPr algn="ctr"/>
                      <a:r>
                        <a:rPr lang="en-US" sz="3200" b="0" dirty="0" smtClean="0"/>
                        <a:t>Full-time Maximum</a:t>
                      </a:r>
                      <a:endParaRPr lang="en-US" sz="3200" b="0" dirty="0"/>
                    </a:p>
                  </a:txBody>
                  <a:tcPr anchor="ctr"/>
                </a:tc>
                <a:tc>
                  <a:txBody>
                    <a:bodyPr/>
                    <a:lstStyle/>
                    <a:p>
                      <a:pPr algn="ctr"/>
                      <a:r>
                        <a:rPr lang="en-US" sz="3200" b="0" dirty="0" smtClean="0"/>
                        <a:t>18 Hours</a:t>
                      </a:r>
                      <a:endParaRPr lang="en-US" sz="3200" b="0" dirty="0"/>
                    </a:p>
                  </a:txBody>
                  <a:tcPr anchor="ctr"/>
                </a:tc>
              </a:tr>
              <a:tr h="669175">
                <a:tc>
                  <a:txBody>
                    <a:bodyPr/>
                    <a:lstStyle/>
                    <a:p>
                      <a:pPr algn="ctr"/>
                      <a:r>
                        <a:rPr lang="en-US" sz="3200" b="0" dirty="0" smtClean="0"/>
                        <a:t>Typical Class</a:t>
                      </a:r>
                      <a:r>
                        <a:rPr lang="en-US" sz="3200" b="0" baseline="0" dirty="0" smtClean="0"/>
                        <a:t> Load</a:t>
                      </a:r>
                      <a:endParaRPr lang="en-US" sz="3200" b="0" dirty="0"/>
                    </a:p>
                  </a:txBody>
                  <a:tcPr anchor="ctr"/>
                </a:tc>
                <a:tc>
                  <a:txBody>
                    <a:bodyPr/>
                    <a:lstStyle/>
                    <a:p>
                      <a:pPr algn="ctr"/>
                      <a:r>
                        <a:rPr lang="en-US" sz="3200" b="0" dirty="0" smtClean="0"/>
                        <a:t>14-17 Hours</a:t>
                      </a:r>
                      <a:endParaRPr lang="en-US" sz="3200" b="0" dirty="0"/>
                    </a:p>
                  </a:txBody>
                  <a:tcPr anchor="ctr"/>
                </a:tc>
              </a:tr>
            </a:tbl>
          </a:graphicData>
        </a:graphic>
      </p:graphicFrame>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211331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9" y="340544"/>
            <a:ext cx="9116541" cy="621481"/>
          </a:xfrm>
        </p:spPr>
        <p:txBody>
          <a:bodyPr/>
          <a:lstStyle/>
          <a:p>
            <a:pPr algn="ctr"/>
            <a:r>
              <a:rPr lang="en-US" sz="2700" dirty="0" smtClean="0"/>
              <a:t>IMPORTANCE OF A GOOD GRADE POINT AVERAGE (GPA)</a:t>
            </a:r>
            <a:endParaRPr lang="en-US" sz="2700" dirty="0"/>
          </a:p>
        </p:txBody>
      </p:sp>
      <p:sp>
        <p:nvSpPr>
          <p:cNvPr id="6" name="Content Placeholder 2"/>
          <p:cNvSpPr>
            <a:spLocks noGrp="1"/>
          </p:cNvSpPr>
          <p:nvPr>
            <p:ph type="body" sz="quarter" idx="11"/>
          </p:nvPr>
        </p:nvSpPr>
        <p:spPr>
          <a:xfrm>
            <a:off x="287338" y="1290637"/>
            <a:ext cx="8761128" cy="5055571"/>
          </a:xfrm>
        </p:spPr>
        <p:txBody>
          <a:bodyPr>
            <a:noAutofit/>
          </a:bodyPr>
          <a:lstStyle/>
          <a:p>
            <a:r>
              <a:rPr lang="en-US" sz="2400" dirty="0" smtClean="0">
                <a:latin typeface="+mn-lt"/>
              </a:rPr>
              <a:t>Some majors do not require a specific GPA, others can require as high as a 3.5. </a:t>
            </a:r>
          </a:p>
          <a:p>
            <a:pPr marL="0" indent="0">
              <a:buNone/>
            </a:pPr>
            <a:endParaRPr lang="en-US" sz="2400" dirty="0" smtClean="0">
              <a:latin typeface="+mn-lt"/>
            </a:endParaRPr>
          </a:p>
          <a:p>
            <a:r>
              <a:rPr lang="en-US" sz="2400" dirty="0" smtClean="0">
                <a:latin typeface="+mn-lt"/>
              </a:rPr>
              <a:t>To take “upper division” courses in your major.</a:t>
            </a:r>
          </a:p>
          <a:p>
            <a:pPr lvl="1"/>
            <a:r>
              <a:rPr lang="en-US" sz="2000" dirty="0" smtClean="0"/>
              <a:t>Most majors will accept you into the major with any GPA; however, </a:t>
            </a:r>
            <a:r>
              <a:rPr lang="en-US" sz="2000" dirty="0" smtClean="0"/>
              <a:t>some</a:t>
            </a:r>
            <a:r>
              <a:rPr lang="en-US" sz="2000" dirty="0" smtClean="0"/>
              <a:t> </a:t>
            </a:r>
            <a:r>
              <a:rPr lang="en-US" sz="2000" dirty="0" smtClean="0"/>
              <a:t>have GPA and course prerequisites to begin junior level courses.</a:t>
            </a:r>
          </a:p>
          <a:p>
            <a:pPr marL="457200" lvl="1" indent="0">
              <a:buNone/>
            </a:pPr>
            <a:endParaRPr lang="en-US" sz="2000" dirty="0" smtClean="0"/>
          </a:p>
          <a:p>
            <a:r>
              <a:rPr lang="en-US" sz="2400" dirty="0" smtClean="0">
                <a:latin typeface="+mn-lt"/>
              </a:rPr>
              <a:t>To graduate from RU</a:t>
            </a:r>
          </a:p>
          <a:p>
            <a:pPr lvl="1"/>
            <a:r>
              <a:rPr lang="en-US" sz="2000" dirty="0" smtClean="0"/>
              <a:t>You </a:t>
            </a:r>
            <a:r>
              <a:rPr lang="en-US" sz="2000" dirty="0"/>
              <a:t>will need a minimum of a 2.0; however some majors require higher GPAs to </a:t>
            </a:r>
            <a:r>
              <a:rPr lang="en-US" sz="2000" dirty="0" smtClean="0"/>
              <a:t>graduate; </a:t>
            </a:r>
            <a:r>
              <a:rPr lang="en-US" sz="2000" dirty="0"/>
              <a:t>For example nursing requires a 2.5 and elementary education requires a 3.0.</a:t>
            </a:r>
            <a:r>
              <a:rPr lang="en-US" sz="1600" dirty="0"/>
              <a:t>	</a:t>
            </a:r>
          </a:p>
          <a:p>
            <a:pPr marL="0" indent="0">
              <a:buNone/>
            </a:pPr>
            <a:endParaRPr lang="en-US" sz="2400" dirty="0" smtClean="0">
              <a:latin typeface="+mn-lt"/>
            </a:endParaRPr>
          </a:p>
          <a:p>
            <a:r>
              <a:rPr lang="en-US" sz="2400" dirty="0" smtClean="0">
                <a:latin typeface="+mn-lt"/>
              </a:rPr>
              <a:t>To avoid Probation and Suspension</a:t>
            </a:r>
            <a:endParaRPr lang="en-US" sz="2400" dirty="0">
              <a:latin typeface="+mn-lt"/>
            </a:endParaRPr>
          </a:p>
        </p:txBody>
      </p:sp>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2733052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PROBATION AND SUSPENSION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56922389"/>
              </p:ext>
            </p:extLst>
          </p:nvPr>
        </p:nvGraphicFramePr>
        <p:xfrm>
          <a:off x="457200" y="1754617"/>
          <a:ext cx="8229600" cy="4496128"/>
        </p:xfrm>
        <a:graphic>
          <a:graphicData uri="http://schemas.openxmlformats.org/drawingml/2006/table">
            <a:tbl>
              <a:tblPr firstRow="1" bandRow="1">
                <a:tableStyleId>{5C22544A-7EE6-4342-B048-85BDC9FD1C3A}</a:tableStyleId>
              </a:tblPr>
              <a:tblGrid>
                <a:gridCol w="4114800"/>
                <a:gridCol w="4114800"/>
              </a:tblGrid>
              <a:tr h="1902983">
                <a:tc gridSpan="2">
                  <a:txBody>
                    <a:bodyPr/>
                    <a:lstStyle/>
                    <a:p>
                      <a:r>
                        <a:rPr lang="en-US" b="1" dirty="0" smtClean="0">
                          <a:solidFill>
                            <a:schemeClr val="tx1"/>
                          </a:solidFill>
                        </a:rPr>
                        <a:t>New Student Suspension Policy</a:t>
                      </a:r>
                    </a:p>
                    <a:p>
                      <a:r>
                        <a:rPr lang="en-US" b="0" dirty="0" smtClean="0">
                          <a:solidFill>
                            <a:schemeClr val="tx1"/>
                          </a:solidFill>
                        </a:rPr>
                        <a:t>Any new (freshman or transfer), full-time (as of the census date) student who has a GPA below 1.00 at the conclusion of the first semester of enrollment will be suspended.  The student will not be allowed to continue in the next </a:t>
                      </a:r>
                      <a:r>
                        <a:rPr lang="en-US" b="0" dirty="0" err="1" smtClean="0">
                          <a:solidFill>
                            <a:schemeClr val="tx1"/>
                          </a:solidFill>
                        </a:rPr>
                        <a:t>wintermester</a:t>
                      </a:r>
                      <a:r>
                        <a:rPr lang="en-US" b="0" dirty="0" smtClean="0">
                          <a:solidFill>
                            <a:schemeClr val="tx1"/>
                          </a:solidFill>
                        </a:rPr>
                        <a:t> or spring semester (if the student first enrolled in the fall) or summer sessions and fall semester (if the student first enrolled in the spring).</a:t>
                      </a:r>
                    </a:p>
                    <a:p>
                      <a:pPr algn="ctr"/>
                      <a:endParaRPr lang="en-US" dirty="0">
                        <a:solidFill>
                          <a:schemeClr val="tx1"/>
                        </a:solidFill>
                      </a:endParaRPr>
                    </a:p>
                  </a:txBody>
                  <a:tcPr anchor="ctr">
                    <a:solidFill>
                      <a:schemeClr val="tx2">
                        <a:lumMod val="40000"/>
                        <a:lumOff val="60000"/>
                      </a:schemeClr>
                    </a:solidFill>
                  </a:tcPr>
                </a:tc>
                <a:tc hMerge="1">
                  <a:txBody>
                    <a:bodyPr/>
                    <a:lstStyle/>
                    <a:p>
                      <a:pPr algn="ctr"/>
                      <a:endParaRPr lang="en-US" dirty="0">
                        <a:solidFill>
                          <a:srgbClr val="572314"/>
                        </a:solidFill>
                      </a:endParaRPr>
                    </a:p>
                  </a:txBody>
                  <a:tcPr anchor="ctr"/>
                </a:tc>
              </a:tr>
              <a:tr h="373544">
                <a:tc gridSpan="2">
                  <a:txBody>
                    <a:bodyPr/>
                    <a:lstStyle/>
                    <a:p>
                      <a:pPr algn="l"/>
                      <a:r>
                        <a:rPr lang="en-US" b="1" dirty="0" smtClean="0"/>
                        <a:t>Continuing student Suspension Policy</a:t>
                      </a:r>
                      <a:endParaRPr lang="en-US" b="1" dirty="0"/>
                    </a:p>
                  </a:txBody>
                  <a:tcPr>
                    <a:solidFill>
                      <a:schemeClr val="tx2">
                        <a:lumMod val="60000"/>
                        <a:lumOff val="40000"/>
                      </a:schemeClr>
                    </a:solidFill>
                  </a:tcPr>
                </a:tc>
                <a:tc hMerge="1">
                  <a:txBody>
                    <a:bodyPr/>
                    <a:lstStyle/>
                    <a:p>
                      <a:pPr algn="ctr"/>
                      <a:endParaRPr lang="en-US" dirty="0"/>
                    </a:p>
                  </a:txBody>
                  <a:tcPr/>
                </a:tc>
              </a:tr>
              <a:tr h="373544">
                <a:tc>
                  <a:txBody>
                    <a:bodyPr/>
                    <a:lstStyle/>
                    <a:p>
                      <a:pPr algn="ctr"/>
                      <a:r>
                        <a:rPr lang="en-US" dirty="0" smtClean="0"/>
                        <a:t>Hours Attempted at RU only</a:t>
                      </a:r>
                      <a:endParaRPr lang="en-US" dirty="0"/>
                    </a:p>
                  </a:txBody>
                  <a:tcPr/>
                </a:tc>
                <a:tc>
                  <a:txBody>
                    <a:bodyPr/>
                    <a:lstStyle/>
                    <a:p>
                      <a:pPr algn="ctr"/>
                      <a:r>
                        <a:rPr lang="en-US" dirty="0" smtClean="0"/>
                        <a:t>GPA Required</a:t>
                      </a:r>
                      <a:r>
                        <a:rPr lang="en-US" baseline="0" dirty="0" smtClean="0"/>
                        <a:t> to Avoid Suspension at the end of each semester</a:t>
                      </a:r>
                      <a:endParaRPr lang="en-US" dirty="0"/>
                    </a:p>
                  </a:txBody>
                  <a:tcPr/>
                </a:tc>
              </a:tr>
              <a:tr h="373544">
                <a:tc>
                  <a:txBody>
                    <a:bodyPr/>
                    <a:lstStyle/>
                    <a:p>
                      <a:pPr algn="ctr"/>
                      <a:r>
                        <a:rPr lang="en-US" strike="noStrike" dirty="0" smtClean="0">
                          <a:solidFill>
                            <a:srgbClr val="572314"/>
                          </a:solidFill>
                        </a:rPr>
                        <a:t>13</a:t>
                      </a:r>
                      <a:r>
                        <a:rPr lang="en-US" dirty="0" smtClean="0">
                          <a:solidFill>
                            <a:srgbClr val="572314"/>
                          </a:solidFill>
                        </a:rPr>
                        <a:t>-23</a:t>
                      </a:r>
                      <a:endParaRPr lang="en-US" dirty="0">
                        <a:solidFill>
                          <a:srgbClr val="572314"/>
                        </a:solidFill>
                      </a:endParaRPr>
                    </a:p>
                  </a:txBody>
                  <a:tcPr anchor="ctr"/>
                </a:tc>
                <a:tc>
                  <a:txBody>
                    <a:bodyPr/>
                    <a:lstStyle/>
                    <a:p>
                      <a:pPr algn="ctr"/>
                      <a:r>
                        <a:rPr lang="en-US" dirty="0" smtClean="0">
                          <a:solidFill>
                            <a:srgbClr val="572314"/>
                          </a:solidFill>
                        </a:rPr>
                        <a:t>1.00</a:t>
                      </a:r>
                      <a:endParaRPr lang="en-US" dirty="0">
                        <a:solidFill>
                          <a:srgbClr val="572314"/>
                        </a:solidFill>
                      </a:endParaRPr>
                    </a:p>
                  </a:txBody>
                  <a:tcPr anchor="ctr"/>
                </a:tc>
              </a:tr>
              <a:tr h="343439">
                <a:tc>
                  <a:txBody>
                    <a:bodyPr/>
                    <a:lstStyle/>
                    <a:p>
                      <a:pPr algn="ctr"/>
                      <a:r>
                        <a:rPr lang="en-US" dirty="0" smtClean="0">
                          <a:solidFill>
                            <a:srgbClr val="572314"/>
                          </a:solidFill>
                        </a:rPr>
                        <a:t>24-35</a:t>
                      </a:r>
                      <a:endParaRPr lang="en-US" dirty="0">
                        <a:solidFill>
                          <a:srgbClr val="572314"/>
                        </a:solidFill>
                      </a:endParaRPr>
                    </a:p>
                  </a:txBody>
                  <a:tcPr anchor="ctr"/>
                </a:tc>
                <a:tc>
                  <a:txBody>
                    <a:bodyPr/>
                    <a:lstStyle/>
                    <a:p>
                      <a:pPr algn="ctr"/>
                      <a:r>
                        <a:rPr lang="en-US" dirty="0" smtClean="0">
                          <a:solidFill>
                            <a:srgbClr val="572314"/>
                          </a:solidFill>
                        </a:rPr>
                        <a:t>1.50</a:t>
                      </a:r>
                      <a:endParaRPr lang="en-US" dirty="0">
                        <a:solidFill>
                          <a:srgbClr val="572314"/>
                        </a:solidFill>
                      </a:endParaRPr>
                    </a:p>
                  </a:txBody>
                  <a:tcPr anchor="ctr"/>
                </a:tc>
              </a:tr>
              <a:tr h="318873">
                <a:tc>
                  <a:txBody>
                    <a:bodyPr/>
                    <a:lstStyle/>
                    <a:p>
                      <a:pPr algn="ctr"/>
                      <a:r>
                        <a:rPr lang="en-US" dirty="0" smtClean="0">
                          <a:solidFill>
                            <a:srgbClr val="572314"/>
                          </a:solidFill>
                        </a:rPr>
                        <a:t>36-47</a:t>
                      </a:r>
                      <a:endParaRPr lang="en-US" dirty="0">
                        <a:solidFill>
                          <a:srgbClr val="572314"/>
                        </a:solidFill>
                      </a:endParaRPr>
                    </a:p>
                  </a:txBody>
                  <a:tcPr anchor="ctr"/>
                </a:tc>
                <a:tc>
                  <a:txBody>
                    <a:bodyPr/>
                    <a:lstStyle/>
                    <a:p>
                      <a:pPr algn="ctr"/>
                      <a:r>
                        <a:rPr lang="en-US" dirty="0" smtClean="0">
                          <a:solidFill>
                            <a:srgbClr val="572314"/>
                          </a:solidFill>
                        </a:rPr>
                        <a:t>1.80</a:t>
                      </a:r>
                      <a:endParaRPr lang="en-US" dirty="0">
                        <a:solidFill>
                          <a:srgbClr val="572314"/>
                        </a:solidFill>
                      </a:endParaRPr>
                    </a:p>
                  </a:txBody>
                  <a:tcPr anchor="ctr"/>
                </a:tc>
              </a:tr>
              <a:tr h="332520">
                <a:tc>
                  <a:txBody>
                    <a:bodyPr/>
                    <a:lstStyle/>
                    <a:p>
                      <a:pPr algn="ctr"/>
                      <a:r>
                        <a:rPr lang="en-US" dirty="0" smtClean="0">
                          <a:solidFill>
                            <a:srgbClr val="572314"/>
                          </a:solidFill>
                        </a:rPr>
                        <a:t>48 or more</a:t>
                      </a:r>
                      <a:endParaRPr lang="en-US" dirty="0">
                        <a:solidFill>
                          <a:srgbClr val="572314"/>
                        </a:solidFill>
                      </a:endParaRPr>
                    </a:p>
                  </a:txBody>
                  <a:tcPr anchor="ctr"/>
                </a:tc>
                <a:tc>
                  <a:txBody>
                    <a:bodyPr/>
                    <a:lstStyle/>
                    <a:p>
                      <a:pPr algn="ctr"/>
                      <a:r>
                        <a:rPr lang="en-US" dirty="0" smtClean="0">
                          <a:solidFill>
                            <a:srgbClr val="572314"/>
                          </a:solidFill>
                        </a:rPr>
                        <a:t>2.00</a:t>
                      </a:r>
                      <a:endParaRPr lang="en-US" dirty="0">
                        <a:solidFill>
                          <a:srgbClr val="572314"/>
                        </a:solidFill>
                      </a:endParaRPr>
                    </a:p>
                  </a:txBody>
                  <a:tcPr anchor="ctr"/>
                </a:tc>
              </a:tr>
            </a:tbl>
          </a:graphicData>
        </a:graphic>
      </p:graphicFrame>
      <p:sp>
        <p:nvSpPr>
          <p:cNvPr id="9" name="TextBox 8"/>
          <p:cNvSpPr txBox="1"/>
          <p:nvPr/>
        </p:nvSpPr>
        <p:spPr>
          <a:xfrm>
            <a:off x="457200" y="1102342"/>
            <a:ext cx="8229600" cy="646331"/>
          </a:xfrm>
          <a:prstGeom prst="rect">
            <a:avLst/>
          </a:prstGeom>
          <a:solidFill>
            <a:schemeClr val="accent1">
              <a:lumMod val="20000"/>
              <a:lumOff val="80000"/>
            </a:schemeClr>
          </a:solidFill>
        </p:spPr>
        <p:txBody>
          <a:bodyPr wrap="square" rtlCol="0">
            <a:spAutoFit/>
          </a:bodyPr>
          <a:lstStyle/>
          <a:p>
            <a:r>
              <a:rPr lang="en-US" b="1" dirty="0" smtClean="0"/>
              <a:t>Academic Probation </a:t>
            </a:r>
            <a:r>
              <a:rPr lang="en-US" dirty="0" smtClean="0"/>
              <a:t>occurs any semester your cumulative GPA is below a 2.0 but above </a:t>
            </a:r>
            <a:r>
              <a:rPr lang="en-US" dirty="0" smtClean="0"/>
              <a:t>the suspension threshold (listed below). </a:t>
            </a:r>
            <a:endParaRPr lang="en-US" dirty="0"/>
          </a:p>
        </p:txBody>
      </p:sp>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1933094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DEANS LIST</a:t>
            </a:r>
            <a:endParaRPr lang="en-US" dirty="0"/>
          </a:p>
        </p:txBody>
      </p:sp>
      <p:sp>
        <p:nvSpPr>
          <p:cNvPr id="6" name="Content Placeholder 2"/>
          <p:cNvSpPr txBox="1">
            <a:spLocks/>
          </p:cNvSpPr>
          <p:nvPr/>
        </p:nvSpPr>
        <p:spPr>
          <a:xfrm>
            <a:off x="627797" y="1371598"/>
            <a:ext cx="7874758" cy="3841847"/>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6300" dirty="0" smtClean="0">
                <a:solidFill>
                  <a:srgbClr val="572314"/>
                </a:solidFill>
              </a:rPr>
              <a:t>Dean’s List recognition requires all of the following:</a:t>
            </a:r>
          </a:p>
          <a:p>
            <a:pPr marL="0" indent="0">
              <a:buFont typeface="Arial"/>
              <a:buNone/>
            </a:pPr>
            <a:endParaRPr lang="en-US" sz="6300" dirty="0" smtClean="0">
              <a:solidFill>
                <a:srgbClr val="572314"/>
              </a:solidFill>
            </a:endParaRPr>
          </a:p>
          <a:p>
            <a:pPr marL="0" indent="0">
              <a:buFont typeface="Arial"/>
              <a:buNone/>
            </a:pPr>
            <a:r>
              <a:rPr lang="en-US" sz="6300" dirty="0" smtClean="0">
                <a:solidFill>
                  <a:srgbClr val="572314"/>
                </a:solidFill>
              </a:rPr>
              <a:t>A </a:t>
            </a:r>
            <a:r>
              <a:rPr lang="en-US" sz="6300" u="sng" dirty="0" smtClean="0">
                <a:solidFill>
                  <a:srgbClr val="572314"/>
                </a:solidFill>
              </a:rPr>
              <a:t>semester</a:t>
            </a:r>
            <a:r>
              <a:rPr lang="en-US" sz="6300" dirty="0" smtClean="0">
                <a:solidFill>
                  <a:srgbClr val="572314"/>
                </a:solidFill>
              </a:rPr>
              <a:t> GPA of at least 3.40 in a minimum of 12 hours of graded courses with no course grade of less than C and no “Incomplete” grades.</a:t>
            </a:r>
          </a:p>
          <a:p>
            <a:pPr marL="0" indent="0">
              <a:buFont typeface="Arial"/>
              <a:buNone/>
            </a:pPr>
            <a:endParaRPr lang="en-US" dirty="0"/>
          </a:p>
        </p:txBody>
      </p:sp>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355098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CLASS STANDING</a:t>
            </a:r>
            <a:endParaRPr lang="en-US" dirty="0"/>
          </a:p>
        </p:txBody>
      </p:sp>
      <p:graphicFrame>
        <p:nvGraphicFramePr>
          <p:cNvPr id="11" name="Content Placeholder 3"/>
          <p:cNvGraphicFramePr>
            <a:graphicFrameLocks/>
          </p:cNvGraphicFramePr>
          <p:nvPr>
            <p:extLst>
              <p:ext uri="{D42A27DB-BD31-4B8C-83A1-F6EECF244321}">
                <p14:modId xmlns:p14="http://schemas.microsoft.com/office/powerpoint/2010/main" val="860882235"/>
              </p:ext>
            </p:extLst>
          </p:nvPr>
        </p:nvGraphicFramePr>
        <p:xfrm>
          <a:off x="627796" y="1583142"/>
          <a:ext cx="8059004" cy="3979459"/>
        </p:xfrm>
        <a:graphic>
          <a:graphicData uri="http://schemas.openxmlformats.org/drawingml/2006/table">
            <a:tbl>
              <a:tblPr firstRow="1" bandRow="1">
                <a:tableStyleId>{5C22544A-7EE6-4342-B048-85BDC9FD1C3A}</a:tableStyleId>
              </a:tblPr>
              <a:tblGrid>
                <a:gridCol w="4029502"/>
                <a:gridCol w="4029502"/>
              </a:tblGrid>
              <a:tr h="1118519">
                <a:tc>
                  <a:txBody>
                    <a:bodyPr/>
                    <a:lstStyle/>
                    <a:p>
                      <a:pPr algn="ctr"/>
                      <a:r>
                        <a:rPr lang="en-US" sz="3200" b="1" dirty="0" smtClean="0"/>
                        <a:t>Hours Passed</a:t>
                      </a:r>
                      <a:endParaRPr lang="en-US" sz="3200" b="1" dirty="0"/>
                    </a:p>
                  </a:txBody>
                  <a:tcPr/>
                </a:tc>
                <a:tc>
                  <a:txBody>
                    <a:bodyPr/>
                    <a:lstStyle/>
                    <a:p>
                      <a:pPr algn="ctr"/>
                      <a:r>
                        <a:rPr lang="en-US" sz="3200" b="1" dirty="0" smtClean="0"/>
                        <a:t>Status</a:t>
                      </a:r>
                      <a:endParaRPr lang="en-US" sz="3200" b="1" dirty="0"/>
                    </a:p>
                  </a:txBody>
                  <a:tcPr/>
                </a:tc>
              </a:tr>
              <a:tr h="715235">
                <a:tc>
                  <a:txBody>
                    <a:bodyPr/>
                    <a:lstStyle/>
                    <a:p>
                      <a:pPr algn="ctr"/>
                      <a:r>
                        <a:rPr lang="en-US" sz="3200" b="0" dirty="0" smtClean="0"/>
                        <a:t>&lt;26</a:t>
                      </a:r>
                      <a:endParaRPr lang="en-US" sz="3200" b="0" dirty="0"/>
                    </a:p>
                  </a:txBody>
                  <a:tcPr/>
                </a:tc>
                <a:tc>
                  <a:txBody>
                    <a:bodyPr/>
                    <a:lstStyle/>
                    <a:p>
                      <a:pPr algn="ctr"/>
                      <a:r>
                        <a:rPr lang="en-US" sz="3200" b="0" dirty="0" smtClean="0"/>
                        <a:t>Freshman</a:t>
                      </a:r>
                      <a:endParaRPr lang="en-US" sz="3200" b="0" dirty="0"/>
                    </a:p>
                  </a:txBody>
                  <a:tcPr/>
                </a:tc>
              </a:tr>
              <a:tr h="715235">
                <a:tc>
                  <a:txBody>
                    <a:bodyPr/>
                    <a:lstStyle/>
                    <a:p>
                      <a:pPr algn="ctr"/>
                      <a:r>
                        <a:rPr lang="en-US" sz="3200" b="0" dirty="0" smtClean="0"/>
                        <a:t>26-55</a:t>
                      </a:r>
                      <a:endParaRPr lang="en-US" sz="3200" b="0" dirty="0"/>
                    </a:p>
                  </a:txBody>
                  <a:tcPr/>
                </a:tc>
                <a:tc>
                  <a:txBody>
                    <a:bodyPr/>
                    <a:lstStyle/>
                    <a:p>
                      <a:pPr algn="ctr"/>
                      <a:r>
                        <a:rPr lang="en-US" sz="3200" b="0" dirty="0" smtClean="0"/>
                        <a:t>Sophomore</a:t>
                      </a:r>
                    </a:p>
                  </a:txBody>
                  <a:tcPr/>
                </a:tc>
              </a:tr>
              <a:tr h="715235">
                <a:tc>
                  <a:txBody>
                    <a:bodyPr/>
                    <a:lstStyle/>
                    <a:p>
                      <a:pPr algn="ctr"/>
                      <a:r>
                        <a:rPr lang="en-US" sz="3200" b="0" dirty="0" smtClean="0"/>
                        <a:t>56-85</a:t>
                      </a:r>
                      <a:endParaRPr lang="en-US" sz="3200" b="0" dirty="0"/>
                    </a:p>
                  </a:txBody>
                  <a:tcPr/>
                </a:tc>
                <a:tc>
                  <a:txBody>
                    <a:bodyPr/>
                    <a:lstStyle/>
                    <a:p>
                      <a:pPr algn="ctr"/>
                      <a:r>
                        <a:rPr lang="en-US" sz="3200" b="0" dirty="0" smtClean="0"/>
                        <a:t>Junior</a:t>
                      </a:r>
                      <a:endParaRPr lang="en-US" sz="3200" b="0" dirty="0"/>
                    </a:p>
                  </a:txBody>
                  <a:tcPr/>
                </a:tc>
              </a:tr>
              <a:tr h="715235">
                <a:tc>
                  <a:txBody>
                    <a:bodyPr/>
                    <a:lstStyle/>
                    <a:p>
                      <a:pPr algn="ctr"/>
                      <a:r>
                        <a:rPr lang="en-US" sz="3200" b="0" u="sng" dirty="0" smtClean="0"/>
                        <a:t>&gt;</a:t>
                      </a:r>
                      <a:r>
                        <a:rPr lang="en-US" sz="3200" b="0" u="none" baseline="0" dirty="0" smtClean="0"/>
                        <a:t> 86</a:t>
                      </a:r>
                      <a:endParaRPr lang="en-US" sz="3200" b="0" u="sng" dirty="0"/>
                    </a:p>
                  </a:txBody>
                  <a:tcPr/>
                </a:tc>
                <a:tc>
                  <a:txBody>
                    <a:bodyPr/>
                    <a:lstStyle/>
                    <a:p>
                      <a:pPr algn="ctr"/>
                      <a:r>
                        <a:rPr lang="en-US" sz="3200" b="0" dirty="0" smtClean="0"/>
                        <a:t>Senior</a:t>
                      </a:r>
                      <a:endParaRPr lang="en-US" sz="3200" b="0" dirty="0"/>
                    </a:p>
                  </a:txBody>
                  <a:tcPr/>
                </a:tc>
              </a:tr>
            </a:tbl>
          </a:graphicData>
        </a:graphic>
      </p:graphicFrame>
      <p:sp>
        <p:nvSpPr>
          <p:cNvPr id="6"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260891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Patti's folder\2015 fall\Funny Owl 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75" y="325925"/>
            <a:ext cx="8682065" cy="561780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90424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ADVISING RESOURCES</a:t>
            </a:r>
            <a:endParaRPr lang="en-US" dirty="0"/>
          </a:p>
        </p:txBody>
      </p:sp>
      <p:sp>
        <p:nvSpPr>
          <p:cNvPr id="5" name="Text Placeholder 4"/>
          <p:cNvSpPr txBox="1">
            <a:spLocks noGrp="1"/>
          </p:cNvSpPr>
          <p:nvPr>
            <p:ph type="body" sz="quarter" idx="10"/>
          </p:nvPr>
        </p:nvSpPr>
        <p:spPr>
          <a:xfrm>
            <a:off x="150813" y="1433513"/>
            <a:ext cx="8535987" cy="923330"/>
          </a:xfrm>
          <a:prstGeom prst="rect">
            <a:avLst/>
          </a:prstGeom>
          <a:noFill/>
        </p:spPr>
        <p:txBody>
          <a:bodyPr wrap="square" rtlCol="0">
            <a:spAutoFit/>
          </a:bodyPr>
          <a:lstStyle/>
          <a:p>
            <a:r>
              <a:rPr lang="en-US" sz="3200" b="1" dirty="0" smtClean="0"/>
              <a:t>Undergraduate Academic Advising Website </a:t>
            </a:r>
            <a:r>
              <a:rPr lang="en-US" sz="2200" dirty="0">
                <a:hlinkClick r:id="rId3"/>
              </a:rPr>
              <a:t>http://</a:t>
            </a:r>
            <a:r>
              <a:rPr lang="en-US" sz="2200" dirty="0" smtClean="0">
                <a:hlinkClick r:id="rId3"/>
              </a:rPr>
              <a:t>www.radford.edu/advising</a:t>
            </a:r>
            <a:r>
              <a:rPr lang="en-US" sz="2200" dirty="0" smtClean="0"/>
              <a:t> </a:t>
            </a:r>
            <a:endParaRPr lang="en-US" sz="2200" dirty="0"/>
          </a:p>
        </p:txBody>
      </p:sp>
      <p:pic>
        <p:nvPicPr>
          <p:cNvPr id="8" name="Picture 4" descr="http://4.bp.blogspot.com/-535WG91j64w/TsL9EeEd2TI/AAAAAAAAAug/sSu73pDcdg4/s1600/shutterstock_461843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970" y="2019869"/>
            <a:ext cx="3182290" cy="35174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p:cNvSpPr>
            <a:spLocks noGrp="1"/>
          </p:cNvSpPr>
          <p:nvPr>
            <p:ph type="body" sz="quarter" idx="12"/>
          </p:nvPr>
        </p:nvSpPr>
        <p:spPr>
          <a:xfrm>
            <a:off x="27460" y="6458579"/>
            <a:ext cx="3874584"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25239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33" y="313899"/>
            <a:ext cx="8659340" cy="977353"/>
          </a:xfrm>
        </p:spPr>
        <p:txBody>
          <a:bodyPr/>
          <a:lstStyle/>
          <a:p>
            <a:r>
              <a:rPr lang="en-US" dirty="0" smtClean="0"/>
              <a:t>Attending Summer School </a:t>
            </a:r>
            <a:r>
              <a:rPr lang="en-US" smtClean="0"/>
              <a:t>or Wintermester</a:t>
            </a:r>
            <a:endParaRPr lang="en-US" dirty="0"/>
          </a:p>
        </p:txBody>
      </p:sp>
      <p:sp>
        <p:nvSpPr>
          <p:cNvPr id="6" name="Content Placeholder 6"/>
          <p:cNvSpPr txBox="1">
            <a:spLocks/>
          </p:cNvSpPr>
          <p:nvPr/>
        </p:nvSpPr>
        <p:spPr>
          <a:xfrm>
            <a:off x="492966" y="1273055"/>
            <a:ext cx="7968646" cy="4800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Radford offers 5 summer sessions: Maymester (3 weeks), Summer I, Summer II (5 weeks each), Summer III, ( 11 weeks), and Augustmester (3 weeks and online).</a:t>
            </a:r>
          </a:p>
          <a:p>
            <a:r>
              <a:rPr lang="en-US" dirty="0" smtClean="0"/>
              <a:t>Wintermester is a 3 week on-line semester during winter break. </a:t>
            </a:r>
          </a:p>
          <a:p>
            <a:r>
              <a:rPr lang="en-US" dirty="0" smtClean="0"/>
              <a:t>Courses from community colleges</a:t>
            </a:r>
          </a:p>
          <a:p>
            <a:pPr lvl="1"/>
            <a:r>
              <a:rPr lang="en-US" dirty="0" smtClean="0"/>
              <a:t>Grades will not transfer only credit hours</a:t>
            </a:r>
          </a:p>
          <a:p>
            <a:pPr marL="457200" lvl="1" indent="0">
              <a:buFont typeface="Arial"/>
              <a:buNone/>
            </a:pPr>
            <a:endParaRPr lang="en-US" dirty="0" smtClean="0"/>
          </a:p>
        </p:txBody>
      </p:sp>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1508116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meganchiew.files.wordpress.com/2013/04/success.jpg"/>
          <p:cNvPicPr>
            <a:picLocks noChangeAspect="1" noChangeArrowheads="1"/>
          </p:cNvPicPr>
          <p:nvPr/>
        </p:nvPicPr>
        <p:blipFill rotWithShape="1">
          <a:blip r:embed="rId3">
            <a:extLst>
              <a:ext uri="{28A0092B-C50C-407E-A947-70E740481C1C}">
                <a14:useLocalDpi xmlns:a14="http://schemas.microsoft.com/office/drawing/2010/main" val="0"/>
              </a:ext>
            </a:extLst>
          </a:blip>
          <a:srcRect l="5283" t="4176" r="5561" b="6354"/>
          <a:stretch/>
        </p:blipFill>
        <p:spPr bwMode="auto">
          <a:xfrm>
            <a:off x="1928339" y="24853"/>
            <a:ext cx="5905476" cy="632135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627108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42" y="221595"/>
            <a:ext cx="8856758" cy="6100506"/>
          </a:xfrm>
          <a:prstGeom prst="rect">
            <a:avLst/>
          </a:prstGeom>
        </p:spPr>
      </p:pic>
      <p:sp>
        <p:nvSpPr>
          <p:cNvPr id="5" name="Text Placeholder 6"/>
          <p:cNvSpPr>
            <a:spLocks noGrp="1"/>
          </p:cNvSpPr>
          <p:nvPr>
            <p:ph type="body" sz="quarter" idx="12"/>
          </p:nvPr>
        </p:nvSpPr>
        <p:spPr>
          <a:xfrm>
            <a:off x="0" y="6458579"/>
            <a:ext cx="3856540"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989039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60" y="160433"/>
            <a:ext cx="5650173" cy="521955"/>
          </a:xfrm>
          <a:prstGeom prst="rect">
            <a:avLst/>
          </a:prstGeom>
        </p:spPr>
        <p:txBody>
          <a:bodyPr/>
          <a:lstStyle/>
          <a:p>
            <a:r>
              <a:rPr lang="en-US" sz="2800" dirty="0" smtClean="0">
                <a:solidFill>
                  <a:srgbClr val="C00000"/>
                </a:solidFill>
              </a:rPr>
              <a:t>EXAMPLE OF ADVISING CENTER </a:t>
            </a:r>
            <a:endParaRPr lang="en-US" sz="2800" dirty="0">
              <a:solidFill>
                <a:srgbClr val="C0000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192" y="668740"/>
            <a:ext cx="4147290" cy="5526846"/>
          </a:xfrm>
          <a:prstGeom prst="rect">
            <a:avLst/>
          </a:prstGeom>
        </p:spPr>
      </p:pic>
      <p:sp>
        <p:nvSpPr>
          <p:cNvPr id="10"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144779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60" y="160433"/>
            <a:ext cx="5650173" cy="521955"/>
          </a:xfrm>
          <a:prstGeom prst="rect">
            <a:avLst/>
          </a:prstGeom>
        </p:spPr>
        <p:txBody>
          <a:bodyPr/>
          <a:lstStyle/>
          <a:p>
            <a:r>
              <a:rPr lang="en-US" sz="2800" dirty="0" smtClean="0">
                <a:solidFill>
                  <a:srgbClr val="C00000"/>
                </a:solidFill>
              </a:rPr>
              <a:t>EXAMPLE OF PROGRESS SHEET</a:t>
            </a:r>
            <a:endParaRPr lang="en-US" sz="2800"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21" y="682733"/>
            <a:ext cx="4694828" cy="5431624"/>
          </a:xfrm>
          <a:prstGeom prst="rect">
            <a:avLst/>
          </a:prstGeom>
        </p:spPr>
      </p:pic>
      <p:sp>
        <p:nvSpPr>
          <p:cNvPr id="7"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2369547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william\Pictures\Advising student resour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503" y="61322"/>
            <a:ext cx="7122498" cy="623029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032604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TO HIGHLIGHT</a:t>
            </a:r>
            <a:endParaRPr lang="en-US" dirty="0"/>
          </a:p>
        </p:txBody>
      </p:sp>
      <p:sp>
        <p:nvSpPr>
          <p:cNvPr id="8" name="Content Placeholder 2"/>
          <p:cNvSpPr txBox="1">
            <a:spLocks/>
          </p:cNvSpPr>
          <p:nvPr/>
        </p:nvSpPr>
        <p:spPr>
          <a:xfrm>
            <a:off x="457201" y="1150094"/>
            <a:ext cx="8229599" cy="483076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u="sng" dirty="0" smtClean="0"/>
              <a:t>Sept. 4</a:t>
            </a:r>
            <a:r>
              <a:rPr lang="en-US" sz="2400" u="sng" baseline="30000" dirty="0" smtClean="0"/>
              <a:t>th</a:t>
            </a:r>
            <a:r>
              <a:rPr lang="en-US" sz="2400" dirty="0" smtClean="0"/>
              <a:t>.  Last day for new students to add/drop courses through your advising center.</a:t>
            </a:r>
          </a:p>
          <a:p>
            <a:r>
              <a:rPr lang="en-US" sz="2400" u="sng" dirty="0" smtClean="0"/>
              <a:t>Sept. 14</a:t>
            </a:r>
            <a:r>
              <a:rPr lang="en-US" sz="2400" u="sng" baseline="30000" dirty="0" smtClean="0"/>
              <a:t>th</a:t>
            </a:r>
            <a:r>
              <a:rPr lang="en-US" sz="2400" dirty="0" smtClean="0"/>
              <a:t>.  Last day to withdraw from the University with a full refund through your advising center. </a:t>
            </a:r>
          </a:p>
          <a:p>
            <a:r>
              <a:rPr lang="en-US" sz="2400" u="sng" dirty="0" smtClean="0"/>
              <a:t>October 13</a:t>
            </a:r>
            <a:r>
              <a:rPr lang="en-US" sz="2400" u="sng" baseline="30000" dirty="0" smtClean="0"/>
              <a:t>th</a:t>
            </a:r>
            <a:r>
              <a:rPr lang="en-US" sz="2400" dirty="0" smtClean="0"/>
              <a:t>.  Majors and Minors Fair, Heth Hall, 1 – 3 pm. </a:t>
            </a:r>
            <a:endParaRPr lang="en-US" sz="2400" u="sng" dirty="0" smtClean="0"/>
          </a:p>
          <a:p>
            <a:r>
              <a:rPr lang="en-US" sz="2400" u="sng" dirty="0" smtClean="0"/>
              <a:t>Oct. 16th</a:t>
            </a:r>
            <a:r>
              <a:rPr lang="en-US" sz="2400" dirty="0" smtClean="0"/>
              <a:t>.  Last day to withdraw from UNIV100 through your advising center.</a:t>
            </a:r>
          </a:p>
          <a:p>
            <a:r>
              <a:rPr lang="en-US" sz="2400" u="sng" dirty="0" smtClean="0"/>
              <a:t>Oct. 23</a:t>
            </a:r>
            <a:r>
              <a:rPr lang="en-US" sz="2400" u="sng" baseline="30000" dirty="0" smtClean="0"/>
              <a:t>rd</a:t>
            </a:r>
            <a:r>
              <a:rPr lang="en-US" sz="2400" dirty="0" smtClean="0"/>
              <a:t>.  Last day to withdraw from an individual course(s) through your advising center.</a:t>
            </a:r>
          </a:p>
          <a:p>
            <a:r>
              <a:rPr lang="en-US" sz="2400" u="sng" dirty="0" smtClean="0"/>
              <a:t>November 20</a:t>
            </a:r>
            <a:r>
              <a:rPr lang="en-US" sz="2400" u="sng" baseline="30000" dirty="0" smtClean="0"/>
              <a:t>th</a:t>
            </a:r>
            <a:r>
              <a:rPr lang="en-US" sz="2400" dirty="0" smtClean="0"/>
              <a:t>.  Last day to withdraw from the University with no grade penalty (no refunds) through your advising center. </a:t>
            </a:r>
          </a:p>
          <a:p>
            <a:r>
              <a:rPr lang="en-US" sz="2400" u="sng" dirty="0" smtClean="0"/>
              <a:t>November 21</a:t>
            </a:r>
            <a:r>
              <a:rPr lang="en-US" sz="2400" u="sng" baseline="30000" dirty="0" smtClean="0"/>
              <a:t>st</a:t>
            </a:r>
            <a:r>
              <a:rPr lang="en-US" sz="2400" u="sng" dirty="0" smtClean="0"/>
              <a:t>-29</a:t>
            </a:r>
            <a:r>
              <a:rPr lang="en-US" sz="2400" u="sng" baseline="30000" dirty="0" smtClean="0"/>
              <a:t>th</a:t>
            </a:r>
            <a:r>
              <a:rPr lang="en-US" sz="2400" dirty="0" smtClean="0"/>
              <a:t>. Thanksgiving break.</a:t>
            </a:r>
          </a:p>
          <a:p>
            <a:r>
              <a:rPr lang="en-US" sz="2400" u="sng" dirty="0" smtClean="0"/>
              <a:t>December 14</a:t>
            </a:r>
            <a:r>
              <a:rPr lang="en-US" sz="2400" u="sng" baseline="30000" dirty="0" smtClean="0"/>
              <a:t>th</a:t>
            </a:r>
            <a:r>
              <a:rPr lang="en-US" sz="2400" u="sng" dirty="0" smtClean="0"/>
              <a:t>-17</a:t>
            </a:r>
            <a:r>
              <a:rPr lang="en-US" sz="2400" u="sng" baseline="30000" dirty="0" smtClean="0"/>
              <a:t>th</a:t>
            </a:r>
            <a:r>
              <a:rPr lang="en-US" sz="2400" dirty="0" smtClean="0"/>
              <a:t>.  Fall Exams. </a:t>
            </a:r>
            <a:endParaRPr lang="en-US" sz="2400" dirty="0"/>
          </a:p>
        </p:txBody>
      </p:sp>
      <p:sp>
        <p:nvSpPr>
          <p:cNvPr id="10"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3506592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2015-2016 </a:t>
            </a:r>
            <a:r>
              <a:rPr lang="en-US" dirty="0" smtClean="0"/>
              <a:t>CATALOG</a:t>
            </a:r>
            <a:endParaRPr lang="en-US" dirty="0"/>
          </a:p>
        </p:txBody>
      </p:sp>
      <p:pic>
        <p:nvPicPr>
          <p:cNvPr id="5" name="Picture 2" descr="C:\Users\pwilliam\Pictures\cata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82722"/>
            <a:ext cx="7902929" cy="518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ph type="body" sz="quarter" idx="12"/>
          </p:nvPr>
        </p:nvSpPr>
        <p:spPr>
          <a:xfrm>
            <a:off x="27459" y="6453146"/>
            <a:ext cx="3793103" cy="435642"/>
          </a:xfrm>
        </p:spPr>
        <p:txBody>
          <a:bodyPr/>
          <a:lstStyle/>
          <a:p>
            <a:r>
              <a:rPr lang="en-US" dirty="0" smtClean="0"/>
              <a:t>Undergraduate Academic Advising</a:t>
            </a:r>
            <a:endParaRPr lang="en-US" dirty="0"/>
          </a:p>
        </p:txBody>
      </p:sp>
    </p:spTree>
    <p:extLst>
      <p:ext uri="{BB962C8B-B14F-4D97-AF65-F5344CB8AC3E}">
        <p14:creationId xmlns:p14="http://schemas.microsoft.com/office/powerpoint/2010/main" val="180587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TotalTime>
  <Words>2528</Words>
  <Application>Microsoft Office PowerPoint</Application>
  <PresentationFormat>On-screen Show (4:3)</PresentationFormat>
  <Paragraphs>268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UNDERGRADUATE  ACADEMIC  ADVISING AT</vt:lpstr>
      <vt:lpstr>WHY IS ADVISING IMPORTANT?</vt:lpstr>
      <vt:lpstr>IMPORTANT ADVISING RESOURCES</vt:lpstr>
      <vt:lpstr>PowerPoint Presentation</vt:lpstr>
      <vt:lpstr>EXAMPLE OF ADVISING CENTER </vt:lpstr>
      <vt:lpstr>EXAMPLE OF PROGRESS SHEET</vt:lpstr>
      <vt:lpstr>PowerPoint Presentation</vt:lpstr>
      <vt:lpstr>IMPORTANT DATES TO HIGHLIGHT</vt:lpstr>
      <vt:lpstr>2015-2016 CATALOG</vt:lpstr>
      <vt:lpstr>MyRU PORTAL</vt:lpstr>
      <vt:lpstr>ACADEMIC TOOLS</vt:lpstr>
      <vt:lpstr>BANNER SSB STUDENT MENU </vt:lpstr>
      <vt:lpstr>STUDENT SCHEDULE</vt:lpstr>
      <vt:lpstr>DEGREE AUDIT</vt:lpstr>
      <vt:lpstr>PowerPoint Presentation</vt:lpstr>
      <vt:lpstr>HOW DO I MAKE AN ADVISING APPOINTMENT?</vt:lpstr>
      <vt:lpstr>AGILEADVISOR APPOINTMENT SCHEDULER</vt:lpstr>
      <vt:lpstr>PowerPoint Presentation</vt:lpstr>
      <vt:lpstr>PowerPoint Presentation</vt:lpstr>
      <vt:lpstr>FERPA</vt:lpstr>
      <vt:lpstr>IMPORTANT POLICIES YOU NEED TO KNOW</vt:lpstr>
      <vt:lpstr>IMPORTANT POLICIES YOU NEED TO KNOW</vt:lpstr>
      <vt:lpstr>HOW MANY CREDITS DO I NEED TO GRADUATE?</vt:lpstr>
      <vt:lpstr>TYPICAL COURSELOAD</vt:lpstr>
      <vt:lpstr>IMPORTANCE OF A GOOD GRADE POINT AVERAGE (GPA)</vt:lpstr>
      <vt:lpstr>PROBATION AND SUSPENSION </vt:lpstr>
      <vt:lpstr>DEANS LIST</vt:lpstr>
      <vt:lpstr>CLASS STANDING</vt:lpstr>
      <vt:lpstr>PowerPoint Presentation</vt:lpstr>
      <vt:lpstr>Attending Summer School or Wintermester</vt:lpstr>
      <vt:lpstr>PowerPoint Presentation</vt:lpstr>
    </vt:vector>
  </TitlesOfParts>
  <Company>Fuseideas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Scherdell</dc:creator>
  <cp:lastModifiedBy>Patti Williamson</cp:lastModifiedBy>
  <cp:revision>44</cp:revision>
  <cp:lastPrinted>2015-09-03T16:40:08Z</cp:lastPrinted>
  <dcterms:created xsi:type="dcterms:W3CDTF">2015-05-26T15:12:14Z</dcterms:created>
  <dcterms:modified xsi:type="dcterms:W3CDTF">2015-09-15T17:15:56Z</dcterms:modified>
</cp:coreProperties>
</file>