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21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8D38CB-E957-4A4F-BF2A-BD57A8E92FC2}" v="9" dt="2020-11-04T02:36:46.868"/>
    <p1510:client id="{97B9B06B-863C-4334-9F6B-2164DC5BD251}" v="51" dt="2020-11-04T02:31:14.071"/>
    <p1510:client id="{CEAE4B2C-BBC6-4A31-80B8-94CC59B84927}" v="9" dt="2020-11-03T23:30:26.158"/>
    <p1510:client id="{E3687D25-2A72-4868-BB32-F65930645CC5}" v="11" dt="2020-10-27T18:55:41.559"/>
    <p1510:client id="{F9AB602C-65BF-4934-849C-4075BEAB6EFB}" v="13" dt="2020-10-27T19:51:55.7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pp, Rachel" userId="S::rhopp@radford.edu::54aef465-1b08-460a-8bfc-f002a21b70ce" providerId="AD" clId="Web-{CEAE4B2C-BBC6-4A31-80B8-94CC59B84927}"/>
    <pc:docChg chg="modSld">
      <pc:chgData name="Hopp, Rachel" userId="S::rhopp@radford.edu::54aef465-1b08-460a-8bfc-f002a21b70ce" providerId="AD" clId="Web-{CEAE4B2C-BBC6-4A31-80B8-94CC59B84927}" dt="2020-11-03T23:30:22.518" v="5" actId="20577"/>
      <pc:docMkLst>
        <pc:docMk/>
      </pc:docMkLst>
      <pc:sldChg chg="modSp">
        <pc:chgData name="Hopp, Rachel" userId="S::rhopp@radford.edu::54aef465-1b08-460a-8bfc-f002a21b70ce" providerId="AD" clId="Web-{CEAE4B2C-BBC6-4A31-80B8-94CC59B84927}" dt="2020-11-03T23:26:32.653" v="1" actId="20577"/>
        <pc:sldMkLst>
          <pc:docMk/>
          <pc:sldMk cId="0" sldId="256"/>
        </pc:sldMkLst>
        <pc:spChg chg="mod">
          <ac:chgData name="Hopp, Rachel" userId="S::rhopp@radford.edu::54aef465-1b08-460a-8bfc-f002a21b70ce" providerId="AD" clId="Web-{CEAE4B2C-BBC6-4A31-80B8-94CC59B84927}" dt="2020-11-03T23:26:32.653" v="1" actId="20577"/>
          <ac:spMkLst>
            <pc:docMk/>
            <pc:sldMk cId="0" sldId="256"/>
            <ac:spMk id="87" creationId="{00000000-0000-0000-0000-000000000000}"/>
          </ac:spMkLst>
        </pc:spChg>
      </pc:sldChg>
      <pc:sldChg chg="modSp">
        <pc:chgData name="Hopp, Rachel" userId="S::rhopp@radford.edu::54aef465-1b08-460a-8bfc-f002a21b70ce" providerId="AD" clId="Web-{CEAE4B2C-BBC6-4A31-80B8-94CC59B84927}" dt="2020-11-03T23:30:22.518" v="5" actId="20577"/>
        <pc:sldMkLst>
          <pc:docMk/>
          <pc:sldMk cId="0" sldId="257"/>
        </pc:sldMkLst>
        <pc:spChg chg="mod">
          <ac:chgData name="Hopp, Rachel" userId="S::rhopp@radford.edu::54aef465-1b08-460a-8bfc-f002a21b70ce" providerId="AD" clId="Web-{CEAE4B2C-BBC6-4A31-80B8-94CC59B84927}" dt="2020-11-03T23:30:21.986" v="4" actId="20577"/>
          <ac:spMkLst>
            <pc:docMk/>
            <pc:sldMk cId="0" sldId="257"/>
            <ac:spMk id="96" creationId="{00000000-0000-0000-0000-000000000000}"/>
          </ac:spMkLst>
        </pc:spChg>
        <pc:spChg chg="mod">
          <ac:chgData name="Hopp, Rachel" userId="S::rhopp@radford.edu::54aef465-1b08-460a-8bfc-f002a21b70ce" providerId="AD" clId="Web-{CEAE4B2C-BBC6-4A31-80B8-94CC59B84927}" dt="2020-11-03T23:30:22.518" v="5" actId="20577"/>
          <ac:spMkLst>
            <pc:docMk/>
            <pc:sldMk cId="0" sldId="257"/>
            <ac:spMk id="97" creationId="{00000000-0000-0000-0000-000000000000}"/>
          </ac:spMkLst>
        </pc:spChg>
      </pc:sldChg>
    </pc:docChg>
  </pc:docChgLst>
  <pc:docChgLst>
    <pc:chgData name="Hall, Seth" userId="S::shall81@radford.edu::902dfcba-2232-49ca-bf0e-ee8122591efa" providerId="AD" clId="Web-{E3687D25-2A72-4868-BB32-F65930645CC5}"/>
    <pc:docChg chg="modSld">
      <pc:chgData name="Hall, Seth" userId="S::shall81@radford.edu::902dfcba-2232-49ca-bf0e-ee8122591efa" providerId="AD" clId="Web-{E3687D25-2A72-4868-BB32-F65930645CC5}" dt="2020-10-27T18:55:41.325" v="7" actId="20577"/>
      <pc:docMkLst>
        <pc:docMk/>
      </pc:docMkLst>
      <pc:sldChg chg="modSp">
        <pc:chgData name="Hall, Seth" userId="S::shall81@radford.edu::902dfcba-2232-49ca-bf0e-ee8122591efa" providerId="AD" clId="Web-{E3687D25-2A72-4868-BB32-F65930645CC5}" dt="2020-10-27T18:55:00.651" v="4" actId="20577"/>
        <pc:sldMkLst>
          <pc:docMk/>
          <pc:sldMk cId="0" sldId="264"/>
        </pc:sldMkLst>
        <pc:spChg chg="mod">
          <ac:chgData name="Hall, Seth" userId="S::shall81@radford.edu::902dfcba-2232-49ca-bf0e-ee8122591efa" providerId="AD" clId="Web-{E3687D25-2A72-4868-BB32-F65930645CC5}" dt="2020-10-27T18:55:00.651" v="4" actId="20577"/>
          <ac:spMkLst>
            <pc:docMk/>
            <pc:sldMk cId="0" sldId="264"/>
            <ac:spMk id="169" creationId="{00000000-0000-0000-0000-000000000000}"/>
          </ac:spMkLst>
        </pc:spChg>
      </pc:sldChg>
      <pc:sldChg chg="modSp">
        <pc:chgData name="Hall, Seth" userId="S::shall81@radford.edu::902dfcba-2232-49ca-bf0e-ee8122591efa" providerId="AD" clId="Web-{E3687D25-2A72-4868-BB32-F65930645CC5}" dt="2020-10-27T18:55:21.996" v="5" actId="20577"/>
        <pc:sldMkLst>
          <pc:docMk/>
          <pc:sldMk cId="0" sldId="268"/>
        </pc:sldMkLst>
        <pc:spChg chg="mod">
          <ac:chgData name="Hall, Seth" userId="S::shall81@radford.edu::902dfcba-2232-49ca-bf0e-ee8122591efa" providerId="AD" clId="Web-{E3687D25-2A72-4868-BB32-F65930645CC5}" dt="2020-10-27T18:55:21.996" v="5" actId="20577"/>
          <ac:spMkLst>
            <pc:docMk/>
            <pc:sldMk cId="0" sldId="268"/>
            <ac:spMk id="214" creationId="{00000000-0000-0000-0000-000000000000}"/>
          </ac:spMkLst>
        </pc:spChg>
      </pc:sldChg>
      <pc:sldChg chg="modSp">
        <pc:chgData name="Hall, Seth" userId="S::shall81@radford.edu::902dfcba-2232-49ca-bf0e-ee8122591efa" providerId="AD" clId="Web-{E3687D25-2A72-4868-BB32-F65930645CC5}" dt="2020-10-27T18:55:41.325" v="7" actId="20577"/>
        <pc:sldMkLst>
          <pc:docMk/>
          <pc:sldMk cId="0" sldId="271"/>
        </pc:sldMkLst>
        <pc:spChg chg="mod">
          <ac:chgData name="Hall, Seth" userId="S::shall81@radford.edu::902dfcba-2232-49ca-bf0e-ee8122591efa" providerId="AD" clId="Web-{E3687D25-2A72-4868-BB32-F65930645CC5}" dt="2020-10-27T18:55:41.325" v="7" actId="20577"/>
          <ac:spMkLst>
            <pc:docMk/>
            <pc:sldMk cId="0" sldId="271"/>
            <ac:spMk id="247" creationId="{00000000-0000-0000-0000-000000000000}"/>
          </ac:spMkLst>
        </pc:spChg>
      </pc:sldChg>
    </pc:docChg>
  </pc:docChgLst>
  <pc:docChgLst>
    <pc:chgData name="Ha, Amy" userId="3bcc541d-bf51-4f3e-ad7f-6c688208b60f" providerId="ADAL" clId="{19C9B4EF-E726-054A-A9DC-9E8D882AEA0C}"/>
    <pc:docChg chg="modSld">
      <pc:chgData name="Ha, Amy" userId="3bcc541d-bf51-4f3e-ad7f-6c688208b60f" providerId="ADAL" clId="{19C9B4EF-E726-054A-A9DC-9E8D882AEA0C}" dt="2020-10-27T23:34:47.146" v="97" actId="20577"/>
      <pc:docMkLst>
        <pc:docMk/>
      </pc:docMkLst>
      <pc:sldChg chg="addSp modSp">
        <pc:chgData name="Ha, Amy" userId="3bcc541d-bf51-4f3e-ad7f-6c688208b60f" providerId="ADAL" clId="{19C9B4EF-E726-054A-A9DC-9E8D882AEA0C}" dt="2020-10-27T23:31:08.070" v="13" actId="20577"/>
        <pc:sldMkLst>
          <pc:docMk/>
          <pc:sldMk cId="0" sldId="257"/>
        </pc:sldMkLst>
        <pc:spChg chg="add mod">
          <ac:chgData name="Ha, Amy" userId="3bcc541d-bf51-4f3e-ad7f-6c688208b60f" providerId="ADAL" clId="{19C9B4EF-E726-054A-A9DC-9E8D882AEA0C}" dt="2020-10-27T23:31:08.070" v="13" actId="20577"/>
          <ac:spMkLst>
            <pc:docMk/>
            <pc:sldMk cId="0" sldId="257"/>
            <ac:spMk id="2" creationId="{2852BE5C-5F2A-0843-9502-3D4F4D285DA8}"/>
          </ac:spMkLst>
        </pc:spChg>
      </pc:sldChg>
      <pc:sldChg chg="addSp modSp">
        <pc:chgData name="Ha, Amy" userId="3bcc541d-bf51-4f3e-ad7f-6c688208b60f" providerId="ADAL" clId="{19C9B4EF-E726-054A-A9DC-9E8D882AEA0C}" dt="2020-10-27T23:30:57.898" v="9" actId="20577"/>
        <pc:sldMkLst>
          <pc:docMk/>
          <pc:sldMk cId="0" sldId="258"/>
        </pc:sldMkLst>
        <pc:spChg chg="add mod">
          <ac:chgData name="Ha, Amy" userId="3bcc541d-bf51-4f3e-ad7f-6c688208b60f" providerId="ADAL" clId="{19C9B4EF-E726-054A-A9DC-9E8D882AEA0C}" dt="2020-10-27T23:30:57.898" v="9" actId="20577"/>
          <ac:spMkLst>
            <pc:docMk/>
            <pc:sldMk cId="0" sldId="258"/>
            <ac:spMk id="2" creationId="{71A21B0A-0F60-BD46-8722-F9C65B958868}"/>
          </ac:spMkLst>
        </pc:spChg>
      </pc:sldChg>
      <pc:sldChg chg="addSp modSp">
        <pc:chgData name="Ha, Amy" userId="3bcc541d-bf51-4f3e-ad7f-6c688208b60f" providerId="ADAL" clId="{19C9B4EF-E726-054A-A9DC-9E8D882AEA0C}" dt="2020-10-27T23:34:47.146" v="97" actId="20577"/>
        <pc:sldMkLst>
          <pc:docMk/>
          <pc:sldMk cId="0" sldId="259"/>
        </pc:sldMkLst>
        <pc:spChg chg="add mod">
          <ac:chgData name="Ha, Amy" userId="3bcc541d-bf51-4f3e-ad7f-6c688208b60f" providerId="ADAL" clId="{19C9B4EF-E726-054A-A9DC-9E8D882AEA0C}" dt="2020-10-27T23:30:48.434" v="5" actId="20577"/>
          <ac:spMkLst>
            <pc:docMk/>
            <pc:sldMk cId="0" sldId="259"/>
            <ac:spMk id="2" creationId="{43E997F5-53B4-404A-8BE0-C4FC45AEE814}"/>
          </ac:spMkLst>
        </pc:spChg>
        <pc:spChg chg="mod">
          <ac:chgData name="Ha, Amy" userId="3bcc541d-bf51-4f3e-ad7f-6c688208b60f" providerId="ADAL" clId="{19C9B4EF-E726-054A-A9DC-9E8D882AEA0C}" dt="2020-10-27T23:34:47.146" v="97" actId="20577"/>
          <ac:spMkLst>
            <pc:docMk/>
            <pc:sldMk cId="0" sldId="259"/>
            <ac:spMk id="117" creationId="{00000000-0000-0000-0000-000000000000}"/>
          </ac:spMkLst>
        </pc:spChg>
      </pc:sldChg>
      <pc:sldChg chg="modSp">
        <pc:chgData name="Ha, Amy" userId="3bcc541d-bf51-4f3e-ad7f-6c688208b60f" providerId="ADAL" clId="{19C9B4EF-E726-054A-A9DC-9E8D882AEA0C}" dt="2020-10-27T23:30:27.545" v="1" actId="20577"/>
        <pc:sldMkLst>
          <pc:docMk/>
          <pc:sldMk cId="0" sldId="260"/>
        </pc:sldMkLst>
        <pc:spChg chg="mod">
          <ac:chgData name="Ha, Amy" userId="3bcc541d-bf51-4f3e-ad7f-6c688208b60f" providerId="ADAL" clId="{19C9B4EF-E726-054A-A9DC-9E8D882AEA0C}" dt="2020-10-27T23:30:27.545" v="1" actId="20577"/>
          <ac:spMkLst>
            <pc:docMk/>
            <pc:sldMk cId="0" sldId="260"/>
            <ac:spMk id="125" creationId="{00000000-0000-0000-0000-000000000000}"/>
          </ac:spMkLst>
        </pc:spChg>
      </pc:sldChg>
      <pc:sldChg chg="modSp">
        <pc:chgData name="Ha, Amy" userId="3bcc541d-bf51-4f3e-ad7f-6c688208b60f" providerId="ADAL" clId="{19C9B4EF-E726-054A-A9DC-9E8D882AEA0C}" dt="2020-10-27T23:32:44.631" v="21" actId="20577"/>
        <pc:sldMkLst>
          <pc:docMk/>
          <pc:sldMk cId="0" sldId="270"/>
        </pc:sldMkLst>
        <pc:spChg chg="mod">
          <ac:chgData name="Ha, Amy" userId="3bcc541d-bf51-4f3e-ad7f-6c688208b60f" providerId="ADAL" clId="{19C9B4EF-E726-054A-A9DC-9E8D882AEA0C}" dt="2020-10-27T23:32:44.631" v="21" actId="20577"/>
          <ac:spMkLst>
            <pc:docMk/>
            <pc:sldMk cId="0" sldId="270"/>
            <ac:spMk id="237" creationId="{00000000-0000-0000-0000-000000000000}"/>
          </ac:spMkLst>
        </pc:spChg>
      </pc:sldChg>
    </pc:docChg>
  </pc:docChgLst>
  <pc:docChgLst>
    <pc:chgData name="Hall, Seth" userId="S::shall81@radford.edu::902dfcba-2232-49ca-bf0e-ee8122591efa" providerId="AD" clId="Web-{F9AB602C-65BF-4934-849C-4075BEAB6EFB}"/>
    <pc:docChg chg="modSld">
      <pc:chgData name="Hall, Seth" userId="S::shall81@radford.edu::902dfcba-2232-49ca-bf0e-ee8122591efa" providerId="AD" clId="Web-{F9AB602C-65BF-4934-849C-4075BEAB6EFB}" dt="2020-10-27T19:51:54.028" v="11" actId="20577"/>
      <pc:docMkLst>
        <pc:docMk/>
      </pc:docMkLst>
      <pc:sldChg chg="modSp">
        <pc:chgData name="Hall, Seth" userId="S::shall81@radford.edu::902dfcba-2232-49ca-bf0e-ee8122591efa" providerId="AD" clId="Web-{F9AB602C-65BF-4934-849C-4075BEAB6EFB}" dt="2020-10-27T19:51:54.028" v="11" actId="20577"/>
        <pc:sldMkLst>
          <pc:docMk/>
          <pc:sldMk cId="0" sldId="259"/>
        </pc:sldMkLst>
        <pc:spChg chg="mod">
          <ac:chgData name="Hall, Seth" userId="S::shall81@radford.edu::902dfcba-2232-49ca-bf0e-ee8122591efa" providerId="AD" clId="Web-{F9AB602C-65BF-4934-849C-4075BEAB6EFB}" dt="2020-10-27T19:51:54.028" v="11" actId="20577"/>
          <ac:spMkLst>
            <pc:docMk/>
            <pc:sldMk cId="0" sldId="259"/>
            <ac:spMk id="117" creationId="{00000000-0000-0000-0000-000000000000}"/>
          </ac:spMkLst>
        </pc:spChg>
      </pc:sldChg>
    </pc:docChg>
  </pc:docChgLst>
  <pc:docChgLst>
    <pc:chgData name="Harris, Jayla" userId="S::jharris950@radford.edu::15e90384-e87a-4e8a-af98-5b0d7c7a7a09" providerId="AD" clId="Web-{6D8D38CB-E957-4A4F-BF2A-BD57A8E92FC2}"/>
    <pc:docChg chg="modSld">
      <pc:chgData name="Harris, Jayla" userId="S::jharris950@radford.edu::15e90384-e87a-4e8a-af98-5b0d7c7a7a09" providerId="AD" clId="Web-{6D8D38CB-E957-4A4F-BF2A-BD57A8E92FC2}" dt="2020-11-04T02:36:46.868" v="7" actId="20577"/>
      <pc:docMkLst>
        <pc:docMk/>
      </pc:docMkLst>
      <pc:sldChg chg="modSp">
        <pc:chgData name="Harris, Jayla" userId="S::jharris950@radford.edu::15e90384-e87a-4e8a-af98-5b0d7c7a7a09" providerId="AD" clId="Web-{6D8D38CB-E957-4A4F-BF2A-BD57A8E92FC2}" dt="2020-11-04T02:36:46.868" v="7" actId="20577"/>
        <pc:sldMkLst>
          <pc:docMk/>
          <pc:sldMk cId="0" sldId="257"/>
        </pc:sldMkLst>
        <pc:spChg chg="mod">
          <ac:chgData name="Harris, Jayla" userId="S::jharris950@radford.edu::15e90384-e87a-4e8a-af98-5b0d7c7a7a09" providerId="AD" clId="Web-{6D8D38CB-E957-4A4F-BF2A-BD57A8E92FC2}" dt="2020-11-04T02:36:46.868" v="7" actId="20577"/>
          <ac:spMkLst>
            <pc:docMk/>
            <pc:sldMk cId="0" sldId="257"/>
            <ac:spMk id="97" creationId="{00000000-0000-0000-0000-000000000000}"/>
          </ac:spMkLst>
        </pc:spChg>
      </pc:sldChg>
      <pc:sldChg chg="modSp">
        <pc:chgData name="Harris, Jayla" userId="S::jharris950@radford.edu::15e90384-e87a-4e8a-af98-5b0d7c7a7a09" providerId="AD" clId="Web-{6D8D38CB-E957-4A4F-BF2A-BD57A8E92FC2}" dt="2020-11-04T02:31:58.803" v="6" actId="14100"/>
        <pc:sldMkLst>
          <pc:docMk/>
          <pc:sldMk cId="0" sldId="258"/>
        </pc:sldMkLst>
        <pc:picChg chg="mod">
          <ac:chgData name="Harris, Jayla" userId="S::jharris950@radford.edu::15e90384-e87a-4e8a-af98-5b0d7c7a7a09" providerId="AD" clId="Web-{6D8D38CB-E957-4A4F-BF2A-BD57A8E92FC2}" dt="2020-11-04T02:31:58.803" v="6" actId="14100"/>
          <ac:picMkLst>
            <pc:docMk/>
            <pc:sldMk cId="0" sldId="258"/>
            <ac:picMk id="104" creationId="{00000000-0000-0000-0000-000000000000}"/>
          </ac:picMkLst>
        </pc:picChg>
      </pc:sldChg>
      <pc:sldChg chg="modSp">
        <pc:chgData name="Harris, Jayla" userId="S::jharris950@radford.edu::15e90384-e87a-4e8a-af98-5b0d7c7a7a09" providerId="AD" clId="Web-{6D8D38CB-E957-4A4F-BF2A-BD57A8E92FC2}" dt="2020-11-04T02:17:48.234" v="4" actId="20577"/>
        <pc:sldMkLst>
          <pc:docMk/>
          <pc:sldMk cId="0" sldId="271"/>
        </pc:sldMkLst>
        <pc:spChg chg="mod">
          <ac:chgData name="Harris, Jayla" userId="S::jharris950@radford.edu::15e90384-e87a-4e8a-af98-5b0d7c7a7a09" providerId="AD" clId="Web-{6D8D38CB-E957-4A4F-BF2A-BD57A8E92FC2}" dt="2020-11-04T02:17:48.234" v="4" actId="20577"/>
          <ac:spMkLst>
            <pc:docMk/>
            <pc:sldMk cId="0" sldId="271"/>
            <ac:spMk id="247" creationId="{00000000-0000-0000-0000-000000000000}"/>
          </ac:spMkLst>
        </pc:spChg>
      </pc:sldChg>
    </pc:docChg>
  </pc:docChgLst>
  <pc:docChgLst>
    <pc:chgData name="Lamparella, Jacob" userId="S::jlamparella@radford.edu::1b8c38e7-9896-4323-a6da-7e334a062af3" providerId="AD" clId="Web-{97B9B06B-863C-4334-9F6B-2164DC5BD251}"/>
    <pc:docChg chg="modSld">
      <pc:chgData name="Lamparella, Jacob" userId="S::jlamparella@radford.edu::1b8c38e7-9896-4323-a6da-7e334a062af3" providerId="AD" clId="Web-{97B9B06B-863C-4334-9F6B-2164DC5BD251}" dt="2020-11-04T02:31:14.071" v="48" actId="14100"/>
      <pc:docMkLst>
        <pc:docMk/>
      </pc:docMkLst>
      <pc:sldChg chg="modSp">
        <pc:chgData name="Lamparella, Jacob" userId="S::jlamparella@radford.edu::1b8c38e7-9896-4323-a6da-7e334a062af3" providerId="AD" clId="Web-{97B9B06B-863C-4334-9F6B-2164DC5BD251}" dt="2020-11-04T02:16:11.039" v="7" actId="20577"/>
        <pc:sldMkLst>
          <pc:docMk/>
          <pc:sldMk cId="0" sldId="259"/>
        </pc:sldMkLst>
        <pc:spChg chg="mod">
          <ac:chgData name="Lamparella, Jacob" userId="S::jlamparella@radford.edu::1b8c38e7-9896-4323-a6da-7e334a062af3" providerId="AD" clId="Web-{97B9B06B-863C-4334-9F6B-2164DC5BD251}" dt="2020-11-04T02:16:11.039" v="7" actId="20577"/>
          <ac:spMkLst>
            <pc:docMk/>
            <pc:sldMk cId="0" sldId="259"/>
            <ac:spMk id="117" creationId="{00000000-0000-0000-0000-000000000000}"/>
          </ac:spMkLst>
        </pc:spChg>
      </pc:sldChg>
      <pc:sldChg chg="modSp">
        <pc:chgData name="Lamparella, Jacob" userId="S::jlamparella@radford.edu::1b8c38e7-9896-4323-a6da-7e334a062af3" providerId="AD" clId="Web-{97B9B06B-863C-4334-9F6B-2164DC5BD251}" dt="2020-11-04T02:26:15.845" v="29" actId="20577"/>
        <pc:sldMkLst>
          <pc:docMk/>
          <pc:sldMk cId="0" sldId="261"/>
        </pc:sldMkLst>
        <pc:spChg chg="mod">
          <ac:chgData name="Lamparella, Jacob" userId="S::jlamparella@radford.edu::1b8c38e7-9896-4323-a6da-7e334a062af3" providerId="AD" clId="Web-{97B9B06B-863C-4334-9F6B-2164DC5BD251}" dt="2020-11-04T02:26:15.845" v="29" actId="20577"/>
          <ac:spMkLst>
            <pc:docMk/>
            <pc:sldMk cId="0" sldId="261"/>
            <ac:spMk id="138" creationId="{00000000-0000-0000-0000-000000000000}"/>
          </ac:spMkLst>
        </pc:spChg>
      </pc:sldChg>
      <pc:sldChg chg="modSp">
        <pc:chgData name="Lamparella, Jacob" userId="S::jlamparella@radford.edu::1b8c38e7-9896-4323-a6da-7e334a062af3" providerId="AD" clId="Web-{97B9B06B-863C-4334-9F6B-2164DC5BD251}" dt="2020-11-04T02:24:02.899" v="16" actId="20577"/>
        <pc:sldMkLst>
          <pc:docMk/>
          <pc:sldMk cId="0" sldId="264"/>
        </pc:sldMkLst>
        <pc:spChg chg="mod">
          <ac:chgData name="Lamparella, Jacob" userId="S::jlamparella@radford.edu::1b8c38e7-9896-4323-a6da-7e334a062af3" providerId="AD" clId="Web-{97B9B06B-863C-4334-9F6B-2164DC5BD251}" dt="2020-11-04T02:24:02.899" v="16" actId="20577"/>
          <ac:spMkLst>
            <pc:docMk/>
            <pc:sldMk cId="0" sldId="264"/>
            <ac:spMk id="169" creationId="{00000000-0000-0000-0000-000000000000}"/>
          </ac:spMkLst>
        </pc:spChg>
      </pc:sldChg>
      <pc:sldChg chg="modSp">
        <pc:chgData name="Lamparella, Jacob" userId="S::jlamparella@radford.edu::1b8c38e7-9896-4323-a6da-7e334a062af3" providerId="AD" clId="Web-{97B9B06B-863C-4334-9F6B-2164DC5BD251}" dt="2020-11-04T02:24:31.416" v="19" actId="20577"/>
        <pc:sldMkLst>
          <pc:docMk/>
          <pc:sldMk cId="0" sldId="265"/>
        </pc:sldMkLst>
        <pc:spChg chg="mod">
          <ac:chgData name="Lamparella, Jacob" userId="S::jlamparella@radford.edu::1b8c38e7-9896-4323-a6da-7e334a062af3" providerId="AD" clId="Web-{97B9B06B-863C-4334-9F6B-2164DC5BD251}" dt="2020-11-04T02:24:31.416" v="19" actId="20577"/>
          <ac:spMkLst>
            <pc:docMk/>
            <pc:sldMk cId="0" sldId="265"/>
            <ac:spMk id="181" creationId="{00000000-0000-0000-0000-000000000000}"/>
          </ac:spMkLst>
        </pc:spChg>
      </pc:sldChg>
      <pc:sldChg chg="modSp">
        <pc:chgData name="Lamparella, Jacob" userId="S::jlamparella@radford.edu::1b8c38e7-9896-4323-a6da-7e334a062af3" providerId="AD" clId="Web-{97B9B06B-863C-4334-9F6B-2164DC5BD251}" dt="2020-11-04T02:30:33.990" v="47" actId="20577"/>
        <pc:sldMkLst>
          <pc:docMk/>
          <pc:sldMk cId="0" sldId="269"/>
        </pc:sldMkLst>
        <pc:spChg chg="mod">
          <ac:chgData name="Lamparella, Jacob" userId="S::jlamparella@radford.edu::1b8c38e7-9896-4323-a6da-7e334a062af3" providerId="AD" clId="Web-{97B9B06B-863C-4334-9F6B-2164DC5BD251}" dt="2020-11-04T02:30:33.990" v="47" actId="20577"/>
          <ac:spMkLst>
            <pc:docMk/>
            <pc:sldMk cId="0" sldId="269"/>
            <ac:spMk id="225" creationId="{00000000-0000-0000-0000-000000000000}"/>
          </ac:spMkLst>
        </pc:spChg>
      </pc:sldChg>
      <pc:sldChg chg="modSp">
        <pc:chgData name="Lamparella, Jacob" userId="S::jlamparella@radford.edu::1b8c38e7-9896-4323-a6da-7e334a062af3" providerId="AD" clId="Web-{97B9B06B-863C-4334-9F6B-2164DC5BD251}" dt="2020-11-04T02:31:14.071" v="48" actId="14100"/>
        <pc:sldMkLst>
          <pc:docMk/>
          <pc:sldMk cId="0" sldId="270"/>
        </pc:sldMkLst>
        <pc:picChg chg="mod">
          <ac:chgData name="Lamparella, Jacob" userId="S::jlamparella@radford.edu::1b8c38e7-9896-4323-a6da-7e334a062af3" providerId="AD" clId="Web-{97B9B06B-863C-4334-9F6B-2164DC5BD251}" dt="2020-11-04T02:31:14.071" v="48" actId="14100"/>
          <ac:picMkLst>
            <pc:docMk/>
            <pc:sldMk cId="0" sldId="270"/>
            <ac:picMk id="232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69fe43e54066363d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4" name="Google Shape;174;g69fe43e54066363d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*Population data demonstrates that the general North American populace will be without a known majority in terms of race, nationality, and sexuality by the year 2065.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*https://www.pewresearch.org/fact-tank/2015/10/05/future-immigration-will-change-the-face-of-america-by-2065/</a:t>
            </a:r>
            <a:endParaRPr/>
          </a:p>
        </p:txBody>
      </p:sp>
      <p:sp>
        <p:nvSpPr>
          <p:cNvPr id="175" name="Google Shape;175;g69fe43e54066363d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69fe43e54066363d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" name="Google Shape;185;g69fe43e54066363d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https://www.eeoc.gov/select-task-force-study-harassment-workplace?renderforprint=1</a:t>
            </a:r>
            <a:endParaRPr/>
          </a:p>
        </p:txBody>
      </p:sp>
      <p:sp>
        <p:nvSpPr>
          <p:cNvPr id="186" name="Google Shape;186;g69fe43e54066363d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69fe43e54066363d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6" name="Google Shape;196;g69fe43e54066363d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g69fe43e54066363d_2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69fe43e54066363d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7" name="Google Shape;207;g69fe43e54066363d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Diversity training is meant to benefit everyone.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*http://www.whitemensleadershipstudy.com/pdf/WMLS%20Executive%20Summary.pdf</a:t>
            </a:r>
            <a:endParaRPr/>
          </a:p>
        </p:txBody>
      </p:sp>
      <p:sp>
        <p:nvSpPr>
          <p:cNvPr id="208" name="Google Shape;208;g69fe43e54066363d_4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69fe43e54066363d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8" name="Google Shape;218;g69fe43e54066363d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Although the thought of diversity often elicits the thought of gender and race, diversity can take on many forms.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Surface-level characteristics: gender, race, age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Deep-level characteristics (undetectable at the superficial level): attitudes, values, sexual orientation, education level, religious beliefs, physical abilities, socioeconomic background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g69fe43e54066363d_3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26bf51975afaebf7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9" name="Google Shape;229;g26bf51975afaebf7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g26bf51975afaebf7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77e3b925618b37ea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1" name="Google Shape;241;g77e3b925618b37ea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*Population data demonstrates that the general North American populace will be without a known majority in terms of race, nationality, and sexuality by the year 2065.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*https://www.pewresearch.org/fact-tank/2015/10/05/future-immigration-will-change-the-face-of-america-by-2065/</a:t>
            </a:r>
            <a:endParaRPr/>
          </a:p>
        </p:txBody>
      </p:sp>
      <p:sp>
        <p:nvSpPr>
          <p:cNvPr id="242" name="Google Shape;242;g77e3b925618b37ea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2844d01464a023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2844d01464a023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g12844d01464a023_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78fe025e584a66e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1" name="Google Shape;111;g78fe025e584a66e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g78fe025e584a66e1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391a466a1b450406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1" name="Google Shape;121;g391a466a1b450406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g391a466a1b450406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a3e1a4e82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Google Shape;131;ga3e1a4e82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ga3e1a4e82f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61b1033d7a218a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2" name="Google Shape;142;g61b1033d7a218a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g61b1033d7a218a1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a3e1a4e82f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2" name="Google Shape;152;ga3e1a4e82f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ga3e1a4e82f_0_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391a466a1b450406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" name="Google Shape;162;g391a466a1b450406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Have you heard of any other myths?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Why do you think these myths exist? </a:t>
            </a:r>
            <a:endParaRPr/>
          </a:p>
        </p:txBody>
      </p:sp>
      <p:sp>
        <p:nvSpPr>
          <p:cNvPr id="163" name="Google Shape;163;g391a466a1b450406_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body" idx="1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>
            <a:spLocks noGrp="1"/>
          </p:cNvSpPr>
          <p:nvPr>
            <p:ph type="title"/>
          </p:nvPr>
        </p:nvSpPr>
        <p:spPr>
          <a:xfrm rot="5400000">
            <a:off x="5463778" y="1371602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body" idx="1"/>
          </p:nvPr>
        </p:nvSpPr>
        <p:spPr>
          <a:xfrm rot="5400000">
            <a:off x="1272778" y="-609598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4808221"/>
            <a:ext cx="9144000" cy="340994"/>
          </a:xfrm>
          <a:prstGeom prst="rect">
            <a:avLst/>
          </a:prstGeom>
          <a:solidFill>
            <a:srgbClr val="BC052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" name="Google Shape;33;p5" descr="RadfordHorizontal-logo-White.eps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5489" y="4922826"/>
            <a:ext cx="1792224" cy="14224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body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5" name="Google Shape;65;p10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1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dt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ft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sldNum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4808221"/>
            <a:ext cx="9144000" cy="340994"/>
          </a:xfrm>
          <a:prstGeom prst="rect">
            <a:avLst/>
          </a:prstGeom>
          <a:solidFill>
            <a:srgbClr val="BC052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Google Shape;11;p1" descr="RadfordHorizontal-logo-White.eps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235489" y="4922826"/>
            <a:ext cx="1792224" cy="14224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chemeClr val="tx1"/>
                </a:solidFill>
              </a:defRPr>
            </a:lvl1pPr>
            <a:lvl2pPr lvl="1" algn="r">
              <a:buNone/>
              <a:defRPr sz="1300">
                <a:solidFill>
                  <a:schemeClr val="tx1"/>
                </a:solidFill>
              </a:defRPr>
            </a:lvl2pPr>
            <a:lvl3pPr lvl="2" algn="r">
              <a:buNone/>
              <a:defRPr sz="1300">
                <a:solidFill>
                  <a:schemeClr val="tx1"/>
                </a:solidFill>
              </a:defRPr>
            </a:lvl3pPr>
            <a:lvl4pPr lvl="3" algn="r">
              <a:buNone/>
              <a:defRPr sz="1300">
                <a:solidFill>
                  <a:schemeClr val="tx1"/>
                </a:solidFill>
              </a:defRPr>
            </a:lvl4pPr>
            <a:lvl5pPr lvl="4" algn="r">
              <a:buNone/>
              <a:defRPr sz="1300">
                <a:solidFill>
                  <a:schemeClr val="tx1"/>
                </a:solidFill>
              </a:defRPr>
            </a:lvl5pPr>
            <a:lvl6pPr lvl="5" algn="r">
              <a:buNone/>
              <a:defRPr sz="1300">
                <a:solidFill>
                  <a:schemeClr val="tx1"/>
                </a:solidFill>
              </a:defRPr>
            </a:lvl6pPr>
            <a:lvl7pPr lvl="6" algn="r">
              <a:buNone/>
              <a:defRPr sz="1300">
                <a:solidFill>
                  <a:schemeClr val="tx1"/>
                </a:solidFill>
              </a:defRPr>
            </a:lvl7pPr>
            <a:lvl8pPr lvl="7" algn="r">
              <a:buNone/>
              <a:defRPr sz="1300">
                <a:solidFill>
                  <a:schemeClr val="tx1"/>
                </a:solidFill>
              </a:defRPr>
            </a:lvl8pPr>
            <a:lvl9pPr lvl="8" algn="r">
              <a:buNone/>
              <a:defRPr sz="1300">
                <a:solidFill>
                  <a:schemeClr val="tx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0523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"/>
          <p:cNvSpPr txBox="1">
            <a:spLocks noGrp="1"/>
          </p:cNvSpPr>
          <p:nvPr>
            <p:ph type="subTitle" idx="1"/>
          </p:nvPr>
        </p:nvSpPr>
        <p:spPr>
          <a:xfrm>
            <a:off x="0" y="1201441"/>
            <a:ext cx="9144000" cy="1639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Module 1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</a:pPr>
            <a:r>
              <a:rPr lang="en-US" sz="54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DEI Training</a:t>
            </a:r>
            <a:endParaRPr sz="5400" b="1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88" name="Google Shape;88;p13" descr="Radford-logo-White.ep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84888" y="3290751"/>
            <a:ext cx="1559052" cy="569976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3"/>
          <p:cNvSpPr/>
          <p:nvPr/>
        </p:nvSpPr>
        <p:spPr>
          <a:xfrm>
            <a:off x="216948" y="4747050"/>
            <a:ext cx="39705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Radford I/O Psychology</a:t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0" name="Google Shape;90;p13"/>
          <p:cNvSpPr txBox="1">
            <a:spLocks noGrp="1"/>
          </p:cNvSpPr>
          <p:nvPr>
            <p:ph type="sldNum" idx="12"/>
          </p:nvPr>
        </p:nvSpPr>
        <p:spPr>
          <a:xfrm>
            <a:off x="8339325" y="164789"/>
            <a:ext cx="2133600" cy="273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2"/>
          <p:cNvSpPr txBox="1">
            <a:spLocks noGrp="1"/>
          </p:cNvSpPr>
          <p:nvPr>
            <p:ph type="title"/>
          </p:nvPr>
        </p:nvSpPr>
        <p:spPr>
          <a:xfrm>
            <a:off x="457200" y="30610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BC0523"/>
              </a:buClr>
              <a:buSzPts val="3200"/>
              <a:buFont typeface="Trebuchet MS"/>
              <a:buNone/>
            </a:pPr>
            <a:r>
              <a:rPr lang="en-US" sz="3200" b="1">
                <a:solidFill>
                  <a:srgbClr val="BC0523"/>
                </a:solidFill>
                <a:latin typeface="Trebuchet MS"/>
                <a:ea typeface="Trebuchet MS"/>
                <a:cs typeface="Trebuchet MS"/>
                <a:sym typeface="Trebuchet MS"/>
              </a:rPr>
              <a:t>Common DEI myths </a:t>
            </a:r>
            <a:endParaRPr sz="3200" b="1">
              <a:solidFill>
                <a:srgbClr val="BC0523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8" name="Google Shape;178;p22"/>
          <p:cNvSpPr/>
          <p:nvPr/>
        </p:nvSpPr>
        <p:spPr>
          <a:xfrm>
            <a:off x="74720" y="4774168"/>
            <a:ext cx="30945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Myths</a:t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179" name="Google Shape;179;p22"/>
          <p:cNvCxnSpPr/>
          <p:nvPr/>
        </p:nvCxnSpPr>
        <p:spPr>
          <a:xfrm>
            <a:off x="497840" y="1028700"/>
            <a:ext cx="81891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0" name="Google Shape;180;p22"/>
          <p:cNvSpPr txBox="1"/>
          <p:nvPr/>
        </p:nvSpPr>
        <p:spPr>
          <a:xfrm>
            <a:off x="497840" y="1431984"/>
            <a:ext cx="7975500" cy="7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Diversity programs are only good for being ”politically correct”.</a:t>
            </a:r>
            <a:endParaRPr/>
          </a:p>
        </p:txBody>
      </p:sp>
      <p:sp>
        <p:nvSpPr>
          <p:cNvPr id="181" name="Google Shape;181;p22"/>
          <p:cNvSpPr txBox="1"/>
          <p:nvPr/>
        </p:nvSpPr>
        <p:spPr>
          <a:xfrm>
            <a:off x="584250" y="1931975"/>
            <a:ext cx="7975500" cy="26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>
              <a:lnSpc>
                <a:spcPct val="150000"/>
              </a:lnSpc>
              <a:buClr>
                <a:srgbClr val="595959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This is usually based on the assumption that diversity training only cares about meeting a “quota” and fulfilling a legal or HR requirement. In reality, DEI training is about fostering equal representation.</a:t>
            </a:r>
          </a:p>
        </p:txBody>
      </p:sp>
      <p:sp>
        <p:nvSpPr>
          <p:cNvPr id="182" name="Google Shape;182;p22"/>
          <p:cNvSpPr txBox="1">
            <a:spLocks noGrp="1"/>
          </p:cNvSpPr>
          <p:nvPr>
            <p:ph type="sldNum" idx="12"/>
          </p:nvPr>
        </p:nvSpPr>
        <p:spPr>
          <a:xfrm>
            <a:off x="8339350" y="306089"/>
            <a:ext cx="2133600" cy="273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3"/>
          <p:cNvSpPr txBox="1">
            <a:spLocks noGrp="1"/>
          </p:cNvSpPr>
          <p:nvPr>
            <p:ph type="title"/>
          </p:nvPr>
        </p:nvSpPr>
        <p:spPr>
          <a:xfrm>
            <a:off x="457200" y="30610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BC0523"/>
              </a:buClr>
              <a:buSzPts val="3200"/>
              <a:buFont typeface="Trebuchet MS"/>
              <a:buNone/>
            </a:pPr>
            <a:r>
              <a:rPr lang="en-US" sz="3200" b="1">
                <a:solidFill>
                  <a:srgbClr val="BC0523"/>
                </a:solidFill>
                <a:latin typeface="Trebuchet MS"/>
                <a:ea typeface="Trebuchet MS"/>
                <a:cs typeface="Trebuchet MS"/>
                <a:sym typeface="Trebuchet MS"/>
              </a:rPr>
              <a:t>Common DEI myths </a:t>
            </a:r>
            <a:endParaRPr sz="3200" b="1">
              <a:solidFill>
                <a:srgbClr val="BC0523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9" name="Google Shape;189;p23"/>
          <p:cNvSpPr/>
          <p:nvPr/>
        </p:nvSpPr>
        <p:spPr>
          <a:xfrm>
            <a:off x="74720" y="4774168"/>
            <a:ext cx="30945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Myths</a:t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190" name="Google Shape;190;p23"/>
          <p:cNvCxnSpPr/>
          <p:nvPr/>
        </p:nvCxnSpPr>
        <p:spPr>
          <a:xfrm>
            <a:off x="497840" y="1028700"/>
            <a:ext cx="81891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1" name="Google Shape;191;p23"/>
          <p:cNvSpPr txBox="1"/>
          <p:nvPr/>
        </p:nvSpPr>
        <p:spPr>
          <a:xfrm>
            <a:off x="497840" y="1431984"/>
            <a:ext cx="7975500" cy="7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Promoting diversity doesn’t prevent discrimination. </a:t>
            </a:r>
            <a:endParaRPr/>
          </a:p>
        </p:txBody>
      </p:sp>
      <p:sp>
        <p:nvSpPr>
          <p:cNvPr id="192" name="Google Shape;192;p23"/>
          <p:cNvSpPr txBox="1"/>
          <p:nvPr/>
        </p:nvSpPr>
        <p:spPr>
          <a:xfrm>
            <a:off x="457200" y="1932001"/>
            <a:ext cx="7975500" cy="23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While it may not completely prevent discrimination, it certainly helps. A diverse workplace helps to actively discourage behaviors that could end up harming the company and employees.</a:t>
            </a:r>
            <a:endParaRPr sz="160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3" name="Google Shape;193;p23"/>
          <p:cNvSpPr txBox="1">
            <a:spLocks noGrp="1"/>
          </p:cNvSpPr>
          <p:nvPr>
            <p:ph type="sldNum" idx="12"/>
          </p:nvPr>
        </p:nvSpPr>
        <p:spPr>
          <a:xfrm>
            <a:off x="8344675" y="306089"/>
            <a:ext cx="2133600" cy="273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4"/>
          <p:cNvSpPr txBox="1">
            <a:spLocks noGrp="1"/>
          </p:cNvSpPr>
          <p:nvPr>
            <p:ph type="title"/>
          </p:nvPr>
        </p:nvSpPr>
        <p:spPr>
          <a:xfrm>
            <a:off x="457200" y="30610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BC0523"/>
              </a:buClr>
              <a:buSzPts val="3200"/>
              <a:buFont typeface="Trebuchet MS"/>
              <a:buNone/>
            </a:pPr>
            <a:r>
              <a:rPr lang="en-US" sz="3200" b="1">
                <a:solidFill>
                  <a:srgbClr val="BC0523"/>
                </a:solidFill>
                <a:latin typeface="Trebuchet MS"/>
                <a:ea typeface="Trebuchet MS"/>
                <a:cs typeface="Trebuchet MS"/>
                <a:sym typeface="Trebuchet MS"/>
              </a:rPr>
              <a:t>Common DEI myths </a:t>
            </a:r>
            <a:endParaRPr sz="3200" b="1">
              <a:solidFill>
                <a:srgbClr val="BC0523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0" name="Google Shape;200;p24"/>
          <p:cNvSpPr/>
          <p:nvPr/>
        </p:nvSpPr>
        <p:spPr>
          <a:xfrm>
            <a:off x="74720" y="4774168"/>
            <a:ext cx="30945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Myths</a:t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201" name="Google Shape;201;p24"/>
          <p:cNvCxnSpPr/>
          <p:nvPr/>
        </p:nvCxnSpPr>
        <p:spPr>
          <a:xfrm>
            <a:off x="497840" y="1028700"/>
            <a:ext cx="81891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2" name="Google Shape;202;p24"/>
          <p:cNvSpPr txBox="1"/>
          <p:nvPr/>
        </p:nvSpPr>
        <p:spPr>
          <a:xfrm>
            <a:off x="497840" y="1431984"/>
            <a:ext cx="7975500" cy="7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Diversity training is unnecessary.</a:t>
            </a:r>
            <a:endParaRPr/>
          </a:p>
        </p:txBody>
      </p:sp>
      <p:sp>
        <p:nvSpPr>
          <p:cNvPr id="203" name="Google Shape;203;p24"/>
          <p:cNvSpPr txBox="1"/>
          <p:nvPr/>
        </p:nvSpPr>
        <p:spPr>
          <a:xfrm>
            <a:off x="584250" y="1931982"/>
            <a:ext cx="7975500" cy="19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Most organizations with this mindset feel that they already have a diverse workplace that doesn’t have any issues. The reality is that even if 1 of the 3 main goals are met (Diversity, Equity or Inclusion), chances are that the other two still need work. </a:t>
            </a:r>
            <a:endParaRPr sz="160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4" name="Google Shape;204;p24"/>
          <p:cNvSpPr txBox="1">
            <a:spLocks noGrp="1"/>
          </p:cNvSpPr>
          <p:nvPr>
            <p:ph type="sldNum" idx="12"/>
          </p:nvPr>
        </p:nvSpPr>
        <p:spPr>
          <a:xfrm>
            <a:off x="8339350" y="306089"/>
            <a:ext cx="2133600" cy="273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5"/>
          <p:cNvSpPr txBox="1">
            <a:spLocks noGrp="1"/>
          </p:cNvSpPr>
          <p:nvPr>
            <p:ph type="title"/>
          </p:nvPr>
        </p:nvSpPr>
        <p:spPr>
          <a:xfrm>
            <a:off x="457200" y="30610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BC0523"/>
              </a:buClr>
              <a:buSzPts val="3200"/>
              <a:buFont typeface="Trebuchet MS"/>
              <a:buNone/>
            </a:pPr>
            <a:r>
              <a:rPr lang="en-US" sz="3200" b="1">
                <a:solidFill>
                  <a:srgbClr val="BC0523"/>
                </a:solidFill>
                <a:latin typeface="Trebuchet MS"/>
                <a:ea typeface="Trebuchet MS"/>
                <a:cs typeface="Trebuchet MS"/>
                <a:sym typeface="Trebuchet MS"/>
              </a:rPr>
              <a:t>Common DEI myths </a:t>
            </a:r>
            <a:endParaRPr sz="3200" b="1">
              <a:solidFill>
                <a:srgbClr val="BC0523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1" name="Google Shape;211;p25"/>
          <p:cNvSpPr/>
          <p:nvPr/>
        </p:nvSpPr>
        <p:spPr>
          <a:xfrm>
            <a:off x="74720" y="4774168"/>
            <a:ext cx="30945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Myths</a:t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212" name="Google Shape;212;p25"/>
          <p:cNvCxnSpPr/>
          <p:nvPr/>
        </p:nvCxnSpPr>
        <p:spPr>
          <a:xfrm>
            <a:off x="497840" y="1028700"/>
            <a:ext cx="81891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13" name="Google Shape;213;p25"/>
          <p:cNvSpPr txBox="1"/>
          <p:nvPr/>
        </p:nvSpPr>
        <p:spPr>
          <a:xfrm>
            <a:off x="497840" y="1431984"/>
            <a:ext cx="7975500" cy="7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The concept of diversity excludes white men.</a:t>
            </a:r>
            <a:endParaRPr/>
          </a:p>
        </p:txBody>
      </p:sp>
      <p:sp>
        <p:nvSpPr>
          <p:cNvPr id="214" name="Google Shape;214;p25"/>
          <p:cNvSpPr txBox="1"/>
          <p:nvPr/>
        </p:nvSpPr>
        <p:spPr>
          <a:xfrm>
            <a:off x="584250" y="1931973"/>
            <a:ext cx="7975500" cy="23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>
              <a:lnSpc>
                <a:spcPct val="150000"/>
              </a:lnSpc>
              <a:buClr>
                <a:srgbClr val="595959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Among white males there is a large amount of unobservable diversity. Successful DEI programs focus on these differences, encourage inclusion for all diversity groups, and include materials about traits beyond race and gender. </a:t>
            </a:r>
            <a:endParaRPr sz="160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5" name="Google Shape;215;p25"/>
          <p:cNvSpPr txBox="1">
            <a:spLocks noGrp="1"/>
          </p:cNvSpPr>
          <p:nvPr>
            <p:ph type="sldNum" idx="12"/>
          </p:nvPr>
        </p:nvSpPr>
        <p:spPr>
          <a:xfrm>
            <a:off x="8339325" y="306089"/>
            <a:ext cx="2133600" cy="273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6"/>
          <p:cNvSpPr txBox="1">
            <a:spLocks noGrp="1"/>
          </p:cNvSpPr>
          <p:nvPr>
            <p:ph type="title"/>
          </p:nvPr>
        </p:nvSpPr>
        <p:spPr>
          <a:xfrm>
            <a:off x="457200" y="30610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BC0523"/>
              </a:buClr>
              <a:buSzPts val="3200"/>
              <a:buFont typeface="Trebuchet MS"/>
              <a:buNone/>
            </a:pPr>
            <a:r>
              <a:rPr lang="en-US" sz="3200" b="1">
                <a:solidFill>
                  <a:srgbClr val="BC0523"/>
                </a:solidFill>
                <a:latin typeface="Trebuchet MS"/>
                <a:ea typeface="Trebuchet MS"/>
                <a:cs typeface="Trebuchet MS"/>
                <a:sym typeface="Trebuchet MS"/>
              </a:rPr>
              <a:t>Common DEI myths </a:t>
            </a:r>
            <a:endParaRPr sz="3200" b="1">
              <a:solidFill>
                <a:srgbClr val="BC0523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2" name="Google Shape;222;p26"/>
          <p:cNvSpPr/>
          <p:nvPr/>
        </p:nvSpPr>
        <p:spPr>
          <a:xfrm>
            <a:off x="74720" y="4774168"/>
            <a:ext cx="30945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Myths</a:t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223" name="Google Shape;223;p26"/>
          <p:cNvCxnSpPr/>
          <p:nvPr/>
        </p:nvCxnSpPr>
        <p:spPr>
          <a:xfrm>
            <a:off x="497840" y="1028700"/>
            <a:ext cx="81891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4" name="Google Shape;224;p26"/>
          <p:cNvSpPr txBox="1"/>
          <p:nvPr/>
        </p:nvSpPr>
        <p:spPr>
          <a:xfrm>
            <a:off x="497840" y="1431984"/>
            <a:ext cx="7975500" cy="7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Diversity is just about gender and race.</a:t>
            </a:r>
            <a:endParaRPr/>
          </a:p>
        </p:txBody>
      </p:sp>
      <p:sp>
        <p:nvSpPr>
          <p:cNvPr id="225" name="Google Shape;225;p26"/>
          <p:cNvSpPr txBox="1"/>
          <p:nvPr/>
        </p:nvSpPr>
        <p:spPr>
          <a:xfrm>
            <a:off x="584250" y="1931982"/>
            <a:ext cx="7975500" cy="19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>
              <a:lnSpc>
                <a:spcPct val="150000"/>
              </a:lnSpc>
              <a:buClr>
                <a:srgbClr val="595959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Diversity encompasses a wide variety of traits, both visible and invisible: age, disability, gender identity, sexual orientation, personality, thinking style, leadership style, and others are all focal points in a successful DEI training program.</a:t>
            </a:r>
            <a:endParaRPr sz="160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6" name="Google Shape;226;p26"/>
          <p:cNvSpPr txBox="1">
            <a:spLocks noGrp="1"/>
          </p:cNvSpPr>
          <p:nvPr>
            <p:ph type="sldNum" idx="12"/>
          </p:nvPr>
        </p:nvSpPr>
        <p:spPr>
          <a:xfrm>
            <a:off x="8339350" y="306089"/>
            <a:ext cx="2133600" cy="273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" name="Google Shape;232;p27"/>
          <p:cNvPicPr preferRelativeResize="0"/>
          <p:nvPr/>
        </p:nvPicPr>
        <p:blipFill rotWithShape="1">
          <a:blip r:embed="rId3">
            <a:alphaModFix/>
          </a:blip>
          <a:srcRect t="9305" b="13210"/>
          <a:stretch/>
        </p:blipFill>
        <p:spPr>
          <a:xfrm>
            <a:off x="5838142" y="2894531"/>
            <a:ext cx="3305855" cy="1879643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27"/>
          <p:cNvSpPr txBox="1">
            <a:spLocks noGrp="1"/>
          </p:cNvSpPr>
          <p:nvPr>
            <p:ph type="title"/>
          </p:nvPr>
        </p:nvSpPr>
        <p:spPr>
          <a:xfrm>
            <a:off x="457200" y="30610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BC0523"/>
              </a:buClr>
              <a:buSzPts val="3200"/>
              <a:buFont typeface="Trebuchet MS"/>
              <a:buNone/>
            </a:pPr>
            <a:r>
              <a:rPr lang="en-US" sz="3200" b="1">
                <a:solidFill>
                  <a:srgbClr val="BC0523"/>
                </a:solidFill>
                <a:latin typeface="Trebuchet MS"/>
                <a:ea typeface="Trebuchet MS"/>
                <a:cs typeface="Trebuchet MS"/>
                <a:sym typeface="Trebuchet MS"/>
              </a:rPr>
              <a:t>What are some goals of DEI training?</a:t>
            </a:r>
            <a:endParaRPr sz="3200" b="1">
              <a:solidFill>
                <a:srgbClr val="BC0523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34" name="Google Shape;234;p27"/>
          <p:cNvSpPr/>
          <p:nvPr/>
        </p:nvSpPr>
        <p:spPr>
          <a:xfrm>
            <a:off x="74720" y="4774168"/>
            <a:ext cx="30945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Goals</a:t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235" name="Google Shape;235;p27"/>
          <p:cNvCxnSpPr/>
          <p:nvPr/>
        </p:nvCxnSpPr>
        <p:spPr>
          <a:xfrm>
            <a:off x="497840" y="1028700"/>
            <a:ext cx="81891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36" name="Google Shape;236;p27"/>
          <p:cNvSpPr txBox="1"/>
          <p:nvPr/>
        </p:nvSpPr>
        <p:spPr>
          <a:xfrm>
            <a:off x="497840" y="1431984"/>
            <a:ext cx="7975500" cy="7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27"/>
          <p:cNvSpPr txBox="1"/>
          <p:nvPr/>
        </p:nvSpPr>
        <p:spPr>
          <a:xfrm>
            <a:off x="604650" y="1163502"/>
            <a:ext cx="7975500" cy="261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Promote the benefits of DEI and frame DEI as an organizational advantage, not just a chore</a:t>
            </a:r>
            <a:endParaRPr sz="160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Educate, inspire, and support employees while promoting conversation</a:t>
            </a:r>
            <a:endParaRPr sz="160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Trebuchet MS"/>
              <a:buChar char="•"/>
            </a:pPr>
            <a:r>
              <a:rPr lang="en-US" sz="16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Enhance and encourage accountability by involving leaders</a:t>
            </a:r>
            <a:endParaRPr sz="160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Trebuchet MS"/>
              <a:buChar char="•"/>
            </a:pPr>
            <a:r>
              <a:rPr lang="en-US" sz="16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Foster additional training and support materials that promote a culture of diversity, equity and inclusion</a:t>
            </a:r>
            <a:endParaRPr sz="160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38" name="Google Shape;238;p27"/>
          <p:cNvSpPr txBox="1">
            <a:spLocks noGrp="1"/>
          </p:cNvSpPr>
          <p:nvPr>
            <p:ph type="sldNum" idx="12"/>
          </p:nvPr>
        </p:nvSpPr>
        <p:spPr>
          <a:xfrm>
            <a:off x="8339350" y="306089"/>
            <a:ext cx="2133600" cy="273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8"/>
          <p:cNvSpPr txBox="1">
            <a:spLocks noGrp="1"/>
          </p:cNvSpPr>
          <p:nvPr>
            <p:ph type="title"/>
          </p:nvPr>
        </p:nvSpPr>
        <p:spPr>
          <a:xfrm>
            <a:off x="457200" y="30610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BC0523"/>
              </a:buClr>
              <a:buSzPts val="3200"/>
              <a:buFont typeface="Trebuchet MS"/>
              <a:buNone/>
            </a:pPr>
            <a:r>
              <a:rPr lang="en-US" sz="3200" b="1">
                <a:solidFill>
                  <a:srgbClr val="BC0523"/>
                </a:solidFill>
                <a:latin typeface="Trebuchet MS"/>
                <a:ea typeface="Trebuchet MS"/>
                <a:cs typeface="Trebuchet MS"/>
                <a:sym typeface="Trebuchet MS"/>
              </a:rPr>
              <a:t>Conclusion</a:t>
            </a:r>
            <a:endParaRPr sz="3200" b="1">
              <a:solidFill>
                <a:srgbClr val="BC0523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45" name="Google Shape;245;p28"/>
          <p:cNvSpPr/>
          <p:nvPr/>
        </p:nvSpPr>
        <p:spPr>
          <a:xfrm>
            <a:off x="45095" y="4425843"/>
            <a:ext cx="30945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246" name="Google Shape;246;p28"/>
          <p:cNvCxnSpPr/>
          <p:nvPr/>
        </p:nvCxnSpPr>
        <p:spPr>
          <a:xfrm>
            <a:off x="497840" y="1028700"/>
            <a:ext cx="81891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47" name="Google Shape;247;p28"/>
          <p:cNvSpPr txBox="1"/>
          <p:nvPr/>
        </p:nvSpPr>
        <p:spPr>
          <a:xfrm>
            <a:off x="497850" y="1431950"/>
            <a:ext cx="7975500" cy="290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Trebuchet MS"/>
              <a:buChar char="●"/>
            </a:pPr>
            <a:r>
              <a:rPr lang="en-US" sz="1800" b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DEI training can provide useful tools, skills, and knowledge to unlock a better understanding of what people can bring to the workforce.</a:t>
            </a:r>
            <a:endParaRPr sz="1800" b="1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indent="-342900">
              <a:lnSpc>
                <a:spcPct val="110000"/>
              </a:lnSpc>
              <a:buClr>
                <a:srgbClr val="595959"/>
              </a:buClr>
              <a:buSzPts val="1800"/>
              <a:buFont typeface="Trebuchet MS"/>
              <a:buChar char="●"/>
            </a:pPr>
            <a:r>
              <a:rPr lang="en-US" sz="1800" b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DEI training can reveal unconscious biases and provide measures to combat them.</a:t>
            </a:r>
            <a:endParaRPr sz="1800" b="1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marR="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Trebuchet MS"/>
              <a:buChar char="●"/>
            </a:pPr>
            <a:r>
              <a:rPr lang="en-US" sz="1800" b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DEI training can reduce negativity within the organization and enhance organizational culture.</a:t>
            </a:r>
            <a:endParaRPr/>
          </a:p>
        </p:txBody>
      </p:sp>
      <p:sp>
        <p:nvSpPr>
          <p:cNvPr id="248" name="Google Shape;248;p28"/>
          <p:cNvSpPr txBox="1">
            <a:spLocks noGrp="1"/>
          </p:cNvSpPr>
          <p:nvPr>
            <p:ph type="sldNum" idx="12"/>
          </p:nvPr>
        </p:nvSpPr>
        <p:spPr>
          <a:xfrm>
            <a:off x="8339350" y="306089"/>
            <a:ext cx="2133600" cy="273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>
            <a:spLocks noGrp="1"/>
          </p:cNvSpPr>
          <p:nvPr>
            <p:ph type="title"/>
          </p:nvPr>
        </p:nvSpPr>
        <p:spPr>
          <a:xfrm>
            <a:off x="380069" y="1964007"/>
            <a:ext cx="3008400" cy="871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Overview</a:t>
            </a:r>
            <a:endParaRPr sz="4000"/>
          </a:p>
        </p:txBody>
      </p:sp>
      <p:sp>
        <p:nvSpPr>
          <p:cNvPr id="97" name="Google Shape;97;p14"/>
          <p:cNvSpPr txBox="1">
            <a:spLocks noGrp="1"/>
          </p:cNvSpPr>
          <p:nvPr>
            <p:ph type="body" idx="1"/>
          </p:nvPr>
        </p:nvSpPr>
        <p:spPr>
          <a:xfrm>
            <a:off x="4032311" y="1699950"/>
            <a:ext cx="5111700" cy="174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7350" algn="l" rtl="0">
              <a:spcBef>
                <a:spcPts val="640"/>
              </a:spcBef>
              <a:spcAft>
                <a:spcPts val="0"/>
              </a:spcAft>
              <a:buSzPts val="2500"/>
              <a:buAutoNum type="arabicPeriod"/>
            </a:pPr>
            <a:r>
              <a:rPr lang="en-US" sz="2800"/>
              <a:t>Introduction</a:t>
            </a:r>
          </a:p>
          <a:p>
            <a:pPr indent="-387350">
              <a:spcBef>
                <a:spcPts val="0"/>
              </a:spcBef>
              <a:buSzPts val="2500"/>
              <a:buAutoNum type="arabicPeriod"/>
            </a:pPr>
            <a:r>
              <a:rPr lang="en-US" sz="2800"/>
              <a:t>Definitions </a:t>
            </a:r>
          </a:p>
          <a:p>
            <a:pPr indent="-387350">
              <a:spcBef>
                <a:spcPts val="0"/>
              </a:spcBef>
              <a:buSzPts val="2500"/>
              <a:buAutoNum type="arabicPeriod"/>
            </a:pPr>
            <a:r>
              <a:rPr lang="en-US" sz="2800"/>
              <a:t>Myths </a:t>
            </a:r>
          </a:p>
          <a:p>
            <a:pPr indent="-387350">
              <a:spcBef>
                <a:spcPts val="0"/>
              </a:spcBef>
              <a:buSzPts val="2500"/>
              <a:buAutoNum type="arabicPeriod"/>
            </a:pPr>
            <a:r>
              <a:rPr lang="en-US" sz="2800"/>
              <a:t>Goals </a:t>
            </a:r>
            <a:endParaRPr sz="2800"/>
          </a:p>
        </p:txBody>
      </p:sp>
      <p:sp>
        <p:nvSpPr>
          <p:cNvPr id="98" name="Google Shape;98;p14"/>
          <p:cNvSpPr txBox="1">
            <a:spLocks noGrp="1"/>
          </p:cNvSpPr>
          <p:nvPr>
            <p:ph type="sldNum" idx="12"/>
          </p:nvPr>
        </p:nvSpPr>
        <p:spPr>
          <a:xfrm>
            <a:off x="8339350" y="187039"/>
            <a:ext cx="2133600" cy="273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2" name="Google Shape;125;p17">
            <a:extLst>
              <a:ext uri="{FF2B5EF4-FFF2-40B4-BE49-F238E27FC236}">
                <a16:creationId xmlns:a16="http://schemas.microsoft.com/office/drawing/2014/main" id="{2852BE5C-5F2A-0843-9502-3D4F4D285DA8}"/>
              </a:ext>
            </a:extLst>
          </p:cNvPr>
          <p:cNvSpPr/>
          <p:nvPr/>
        </p:nvSpPr>
        <p:spPr>
          <a:xfrm>
            <a:off x="74720" y="4774168"/>
            <a:ext cx="30945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DEI</a:t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15"/>
          <p:cNvPicPr preferRelativeResize="0"/>
          <p:nvPr/>
        </p:nvPicPr>
        <p:blipFill rotWithShape="1">
          <a:blip r:embed="rId3">
            <a:alphaModFix/>
          </a:blip>
          <a:srcRect t="15134" b="7848"/>
          <a:stretch/>
        </p:blipFill>
        <p:spPr>
          <a:xfrm>
            <a:off x="0" y="2676024"/>
            <a:ext cx="9144000" cy="2147478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5"/>
          <p:cNvSpPr txBox="1">
            <a:spLocks noGrp="1"/>
          </p:cNvSpPr>
          <p:nvPr>
            <p:ph type="title"/>
          </p:nvPr>
        </p:nvSpPr>
        <p:spPr>
          <a:xfrm>
            <a:off x="457200" y="30610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BC0523"/>
              </a:buClr>
              <a:buSzPts val="3200"/>
              <a:buFont typeface="Trebuchet MS"/>
              <a:buNone/>
            </a:pPr>
            <a:r>
              <a:rPr lang="en-US" sz="3200" b="1">
                <a:solidFill>
                  <a:srgbClr val="BC0523"/>
                </a:solidFill>
                <a:latin typeface="Trebuchet MS"/>
                <a:ea typeface="Trebuchet MS"/>
                <a:cs typeface="Trebuchet MS"/>
                <a:sym typeface="Trebuchet MS"/>
              </a:rPr>
              <a:t>What is DEI training?</a:t>
            </a:r>
            <a:endParaRPr sz="3200" b="1">
              <a:solidFill>
                <a:srgbClr val="BC0523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106" name="Google Shape;106;p15"/>
          <p:cNvCxnSpPr/>
          <p:nvPr/>
        </p:nvCxnSpPr>
        <p:spPr>
          <a:xfrm>
            <a:off x="497840" y="1028700"/>
            <a:ext cx="818896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7" name="Google Shape;107;p15"/>
          <p:cNvSpPr txBox="1"/>
          <p:nvPr/>
        </p:nvSpPr>
        <p:spPr>
          <a:xfrm>
            <a:off x="497850" y="1213809"/>
            <a:ext cx="7975500" cy="21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Trebuchet MS"/>
              <a:buChar char="●"/>
            </a:pPr>
            <a:r>
              <a:rPr lang="en-US" sz="1800" b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Diversity, Equity, and Inclusion training builds a foundation of knowledge and understanding of diverse people in the workplace. </a:t>
            </a:r>
            <a:endParaRPr sz="1800" b="1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marR="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Trebuchet MS"/>
              <a:buChar char="●"/>
            </a:pPr>
            <a:r>
              <a:rPr lang="en-US" sz="1800" b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It promotes positive intergroup interactions and reduces prejudice and biases. </a:t>
            </a:r>
            <a:endParaRPr/>
          </a:p>
        </p:txBody>
      </p:sp>
      <p:sp>
        <p:nvSpPr>
          <p:cNvPr id="108" name="Google Shape;108;p15"/>
          <p:cNvSpPr txBox="1">
            <a:spLocks noGrp="1"/>
          </p:cNvSpPr>
          <p:nvPr>
            <p:ph type="sldNum" idx="12"/>
          </p:nvPr>
        </p:nvSpPr>
        <p:spPr>
          <a:xfrm>
            <a:off x="8339325" y="306089"/>
            <a:ext cx="2133600" cy="273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2" name="Google Shape;125;p17">
            <a:extLst>
              <a:ext uri="{FF2B5EF4-FFF2-40B4-BE49-F238E27FC236}">
                <a16:creationId xmlns:a16="http://schemas.microsoft.com/office/drawing/2014/main" id="{71A21B0A-0F60-BD46-8722-F9C65B958868}"/>
              </a:ext>
            </a:extLst>
          </p:cNvPr>
          <p:cNvSpPr/>
          <p:nvPr/>
        </p:nvSpPr>
        <p:spPr>
          <a:xfrm>
            <a:off x="74720" y="4774168"/>
            <a:ext cx="30945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DEI</a:t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6"/>
          <p:cNvSpPr txBox="1">
            <a:spLocks noGrp="1"/>
          </p:cNvSpPr>
          <p:nvPr>
            <p:ph type="title"/>
          </p:nvPr>
        </p:nvSpPr>
        <p:spPr>
          <a:xfrm>
            <a:off x="457200" y="30610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BC0523"/>
              </a:buClr>
              <a:buSzPts val="3200"/>
              <a:buFont typeface="Trebuchet MS"/>
              <a:buNone/>
            </a:pPr>
            <a:r>
              <a:rPr lang="en-US" sz="3200" b="1">
                <a:solidFill>
                  <a:srgbClr val="BC0523"/>
                </a:solidFill>
                <a:latin typeface="Trebuchet MS"/>
                <a:ea typeface="Trebuchet MS"/>
                <a:cs typeface="Trebuchet MS"/>
                <a:sym typeface="Trebuchet MS"/>
              </a:rPr>
              <a:t>Why DEI training?  </a:t>
            </a:r>
            <a:endParaRPr sz="3200" b="1">
              <a:solidFill>
                <a:srgbClr val="BC0523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115" name="Google Shape;115;p16"/>
          <p:cNvCxnSpPr/>
          <p:nvPr/>
        </p:nvCxnSpPr>
        <p:spPr>
          <a:xfrm>
            <a:off x="497840" y="1028700"/>
            <a:ext cx="81891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6" name="Google Shape;116;p16"/>
          <p:cNvSpPr txBox="1"/>
          <p:nvPr/>
        </p:nvSpPr>
        <p:spPr>
          <a:xfrm>
            <a:off x="497840" y="1431984"/>
            <a:ext cx="7975500" cy="7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Benefits the organization and individuals </a:t>
            </a:r>
            <a:endParaRPr/>
          </a:p>
        </p:txBody>
      </p:sp>
      <p:sp>
        <p:nvSpPr>
          <p:cNvPr id="117" name="Google Shape;117;p16"/>
          <p:cNvSpPr txBox="1"/>
          <p:nvPr/>
        </p:nvSpPr>
        <p:spPr>
          <a:xfrm>
            <a:off x="604650" y="1871500"/>
            <a:ext cx="7975500" cy="28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>
              <a:lnSpc>
                <a:spcPct val="150000"/>
              </a:lnSpc>
              <a:buClr>
                <a:srgbClr val="595959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Increased financial returns and innovation </a:t>
            </a:r>
            <a:endParaRPr sz="160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5750" indent="-285750">
              <a:lnSpc>
                <a:spcPct val="150000"/>
              </a:lnSpc>
              <a:buClr>
                <a:srgbClr val="595959"/>
              </a:buClr>
              <a:buSzPts val="1600"/>
              <a:buFont typeface="Trebuchet MS"/>
              <a:buChar char="•"/>
            </a:pPr>
            <a:r>
              <a:rPr lang="en-US" sz="16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Fosters a fair and equal work environment in which everyone gets treated with respect</a:t>
            </a:r>
            <a:endParaRPr sz="160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5750" indent="-285750">
              <a:lnSpc>
                <a:spcPct val="150000"/>
              </a:lnSpc>
              <a:buClr>
                <a:srgbClr val="595959"/>
              </a:buClr>
              <a:buSzPts val="1600"/>
              <a:buFont typeface="Trebuchet MS"/>
              <a:buChar char="•"/>
            </a:pPr>
            <a:r>
              <a:rPr lang="en-US" sz="1600">
                <a:solidFill>
                  <a:srgbClr val="595959"/>
                </a:solidFill>
                <a:latin typeface="Trebuchet MS"/>
                <a:ea typeface="Trebuchet MS"/>
                <a:cs typeface="Trebuchet MS"/>
              </a:rPr>
              <a:t>Better teamwork</a:t>
            </a:r>
          </a:p>
          <a:p>
            <a:pPr marL="285750" indent="-285750">
              <a:lnSpc>
                <a:spcPct val="150000"/>
              </a:lnSpc>
              <a:buClr>
                <a:srgbClr val="595959"/>
              </a:buClr>
              <a:buSzPts val="1600"/>
              <a:buFont typeface="Trebuchet MS"/>
              <a:buChar char="•"/>
            </a:pPr>
            <a:r>
              <a:rPr lang="en-US" sz="1600">
                <a:solidFill>
                  <a:srgbClr val="595959"/>
                </a:solidFill>
                <a:latin typeface="Trebuchet MS"/>
                <a:ea typeface="Trebuchet MS"/>
                <a:cs typeface="Trebuchet MS"/>
              </a:rPr>
              <a:t>Increases employee moral</a:t>
            </a:r>
          </a:p>
          <a:p>
            <a:pPr marL="285750" indent="-285750">
              <a:lnSpc>
                <a:spcPct val="150000"/>
              </a:lnSpc>
              <a:buClr>
                <a:srgbClr val="595959"/>
              </a:buClr>
              <a:buSzPts val="1600"/>
              <a:buFont typeface="Trebuchet MS"/>
              <a:buChar char="•"/>
            </a:pPr>
            <a:r>
              <a:rPr lang="en-US" sz="1600">
                <a:solidFill>
                  <a:srgbClr val="595959"/>
                </a:solidFill>
                <a:latin typeface="Trebuchet MS"/>
                <a:ea typeface="Trebuchet MS"/>
                <a:cs typeface="Trebuchet MS"/>
              </a:rPr>
              <a:t>Motivates positive behaviors and attitudes</a:t>
            </a:r>
          </a:p>
        </p:txBody>
      </p:sp>
      <p:sp>
        <p:nvSpPr>
          <p:cNvPr id="118" name="Google Shape;118;p16"/>
          <p:cNvSpPr txBox="1">
            <a:spLocks noGrp="1"/>
          </p:cNvSpPr>
          <p:nvPr>
            <p:ph type="sldNum" idx="12"/>
          </p:nvPr>
        </p:nvSpPr>
        <p:spPr>
          <a:xfrm>
            <a:off x="8354150" y="351514"/>
            <a:ext cx="2133600" cy="273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2" name="Google Shape;125;p17">
            <a:extLst>
              <a:ext uri="{FF2B5EF4-FFF2-40B4-BE49-F238E27FC236}">
                <a16:creationId xmlns:a16="http://schemas.microsoft.com/office/drawing/2014/main" id="{43E997F5-53B4-404A-8BE0-C4FC45AEE814}"/>
              </a:ext>
            </a:extLst>
          </p:cNvPr>
          <p:cNvSpPr/>
          <p:nvPr/>
        </p:nvSpPr>
        <p:spPr>
          <a:xfrm>
            <a:off x="74720" y="4774168"/>
            <a:ext cx="30945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DEI</a:t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>
            <a:spLocks noGrp="1"/>
          </p:cNvSpPr>
          <p:nvPr>
            <p:ph type="title"/>
          </p:nvPr>
        </p:nvSpPr>
        <p:spPr>
          <a:xfrm>
            <a:off x="457200" y="30610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BC0523"/>
              </a:buClr>
              <a:buSzPts val="3200"/>
              <a:buFont typeface="Trebuchet MS"/>
              <a:buNone/>
            </a:pPr>
            <a:r>
              <a:rPr lang="en-US" sz="3200" b="1">
                <a:solidFill>
                  <a:srgbClr val="BC0523"/>
                </a:solidFill>
                <a:latin typeface="Trebuchet MS"/>
                <a:ea typeface="Trebuchet MS"/>
                <a:cs typeface="Trebuchet MS"/>
                <a:sym typeface="Trebuchet MS"/>
              </a:rPr>
              <a:t>Common DEI terms</a:t>
            </a:r>
            <a:endParaRPr sz="3200" b="1">
              <a:solidFill>
                <a:srgbClr val="BC0523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25" name="Google Shape;125;p17"/>
          <p:cNvSpPr/>
          <p:nvPr/>
        </p:nvSpPr>
        <p:spPr>
          <a:xfrm>
            <a:off x="74720" y="4774168"/>
            <a:ext cx="30945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Terms</a:t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126" name="Google Shape;126;p17"/>
          <p:cNvCxnSpPr/>
          <p:nvPr/>
        </p:nvCxnSpPr>
        <p:spPr>
          <a:xfrm>
            <a:off x="497840" y="1028700"/>
            <a:ext cx="81891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7" name="Google Shape;127;p17"/>
          <p:cNvSpPr txBox="1"/>
          <p:nvPr/>
        </p:nvSpPr>
        <p:spPr>
          <a:xfrm>
            <a:off x="497850" y="1080575"/>
            <a:ext cx="8189100" cy="38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Trebuchet MS"/>
              <a:buChar char="●"/>
            </a:pPr>
            <a:r>
              <a:rPr lang="en-US" sz="1800" b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Diversity</a:t>
            </a:r>
            <a:endParaRPr sz="1800" b="1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Observable and unobservable characteristics among members of a group.</a:t>
            </a:r>
            <a:endParaRPr sz="160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Trebuchet MS"/>
              <a:buChar char="●"/>
            </a:pPr>
            <a:r>
              <a:rPr lang="en-US" sz="1800" b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Equity</a:t>
            </a:r>
            <a:endParaRPr sz="1800" b="1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Ensures that individuals are provided the resources they need to have access to the same opportunities, as the general population.</a:t>
            </a:r>
            <a:endParaRPr sz="160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28" name="Google Shape;128;p17"/>
          <p:cNvSpPr txBox="1">
            <a:spLocks noGrp="1"/>
          </p:cNvSpPr>
          <p:nvPr>
            <p:ph type="sldNum" idx="12"/>
          </p:nvPr>
        </p:nvSpPr>
        <p:spPr>
          <a:xfrm>
            <a:off x="8339350" y="306089"/>
            <a:ext cx="2133600" cy="273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8"/>
          <p:cNvSpPr txBox="1">
            <a:spLocks noGrp="1"/>
          </p:cNvSpPr>
          <p:nvPr>
            <p:ph type="title"/>
          </p:nvPr>
        </p:nvSpPr>
        <p:spPr>
          <a:xfrm>
            <a:off x="457200" y="30610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BC0523"/>
              </a:buClr>
              <a:buSzPts val="3200"/>
              <a:buFont typeface="Trebuchet MS"/>
              <a:buNone/>
            </a:pPr>
            <a:r>
              <a:rPr lang="en-US" sz="3200" b="1">
                <a:solidFill>
                  <a:srgbClr val="BC0523"/>
                </a:solidFill>
                <a:latin typeface="Trebuchet MS"/>
                <a:ea typeface="Trebuchet MS"/>
                <a:cs typeface="Trebuchet MS"/>
                <a:sym typeface="Trebuchet MS"/>
              </a:rPr>
              <a:t>Common DEI terms</a:t>
            </a:r>
            <a:endParaRPr sz="3200" b="1">
              <a:solidFill>
                <a:srgbClr val="BC0523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5" name="Google Shape;135;p18"/>
          <p:cNvSpPr/>
          <p:nvPr/>
        </p:nvSpPr>
        <p:spPr>
          <a:xfrm>
            <a:off x="74720" y="4774168"/>
            <a:ext cx="30945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Terms</a:t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136" name="Google Shape;136;p18"/>
          <p:cNvCxnSpPr/>
          <p:nvPr/>
        </p:nvCxnSpPr>
        <p:spPr>
          <a:xfrm>
            <a:off x="497840" y="1028700"/>
            <a:ext cx="81891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7" name="Google Shape;137;p18"/>
          <p:cNvSpPr txBox="1"/>
          <p:nvPr/>
        </p:nvSpPr>
        <p:spPr>
          <a:xfrm>
            <a:off x="673200" y="1028700"/>
            <a:ext cx="3657600" cy="35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8" name="Google Shape;138;p18"/>
          <p:cNvSpPr txBox="1"/>
          <p:nvPr/>
        </p:nvSpPr>
        <p:spPr>
          <a:xfrm>
            <a:off x="497850" y="1163500"/>
            <a:ext cx="8314200" cy="3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Trebuchet MS"/>
              <a:buChar char="●"/>
            </a:pPr>
            <a:r>
              <a:rPr lang="en-US" sz="1800" b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Inclusion</a:t>
            </a:r>
            <a:endParaRPr sz="1800" b="1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>
              <a:lnSpc>
                <a:spcPct val="150000"/>
              </a:lnSpc>
            </a:pPr>
            <a:r>
              <a:rPr lang="en-US" sz="15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To what extent an employee perceives that they are welcome in the workplace through experiences that satisfy their needs, and the assurance that their voice is important and heard. </a:t>
            </a:r>
            <a:endParaRPr sz="150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9144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Trebuchet MS"/>
              <a:buChar char="●"/>
            </a:pPr>
            <a:r>
              <a:rPr lang="en-US" sz="1800" b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Bias</a:t>
            </a:r>
            <a:endParaRPr sz="1800" b="1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An inclination or preference, especially one that interferes with impartial judgement.</a:t>
            </a:r>
            <a:endParaRPr sz="150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9" name="Google Shape;139;p18"/>
          <p:cNvSpPr txBox="1">
            <a:spLocks noGrp="1"/>
          </p:cNvSpPr>
          <p:nvPr>
            <p:ph type="sldNum" idx="12"/>
          </p:nvPr>
        </p:nvSpPr>
        <p:spPr>
          <a:xfrm>
            <a:off x="8339350" y="306089"/>
            <a:ext cx="2133600" cy="273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9"/>
          <p:cNvSpPr txBox="1">
            <a:spLocks noGrp="1"/>
          </p:cNvSpPr>
          <p:nvPr>
            <p:ph type="title"/>
          </p:nvPr>
        </p:nvSpPr>
        <p:spPr>
          <a:xfrm>
            <a:off x="457200" y="30610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BC0523"/>
              </a:buClr>
              <a:buSzPts val="3200"/>
              <a:buFont typeface="Trebuchet MS"/>
              <a:buNone/>
            </a:pPr>
            <a:r>
              <a:rPr lang="en-US" sz="3200" b="1">
                <a:solidFill>
                  <a:srgbClr val="BC0523"/>
                </a:solidFill>
                <a:latin typeface="Trebuchet MS"/>
                <a:ea typeface="Trebuchet MS"/>
                <a:cs typeface="Trebuchet MS"/>
                <a:sym typeface="Trebuchet MS"/>
              </a:rPr>
              <a:t>Common DEI terms</a:t>
            </a:r>
            <a:endParaRPr sz="3200" b="1">
              <a:solidFill>
                <a:srgbClr val="BC0523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6" name="Google Shape;146;p19"/>
          <p:cNvSpPr/>
          <p:nvPr/>
        </p:nvSpPr>
        <p:spPr>
          <a:xfrm>
            <a:off x="74720" y="4774168"/>
            <a:ext cx="30945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Terms</a:t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147" name="Google Shape;147;p19"/>
          <p:cNvCxnSpPr/>
          <p:nvPr/>
        </p:nvCxnSpPr>
        <p:spPr>
          <a:xfrm>
            <a:off x="497840" y="1028700"/>
            <a:ext cx="81891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48" name="Google Shape;148;p19"/>
          <p:cNvSpPr txBox="1"/>
          <p:nvPr/>
        </p:nvSpPr>
        <p:spPr>
          <a:xfrm>
            <a:off x="767850" y="803325"/>
            <a:ext cx="7919100" cy="37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Trebuchet MS"/>
              <a:buChar char="●"/>
            </a:pPr>
            <a:r>
              <a:rPr lang="en-US" sz="1800" b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Prejudice</a:t>
            </a:r>
            <a:endParaRPr sz="1800" b="1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A prejudgment, usually negative, attitude of one type of individual or groups towards another group and its members.</a:t>
            </a:r>
            <a:endParaRPr sz="150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9144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Trebuchet MS"/>
              <a:buChar char="●"/>
            </a:pPr>
            <a:r>
              <a:rPr lang="en-US" sz="1800" b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Stereotype</a:t>
            </a:r>
            <a:r>
              <a:rPr lang="en-US" sz="18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 sz="180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Over-generalized belief about a particular category of people.</a:t>
            </a:r>
            <a:endParaRPr sz="150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9" name="Google Shape;149;p19"/>
          <p:cNvSpPr txBox="1">
            <a:spLocks noGrp="1"/>
          </p:cNvSpPr>
          <p:nvPr>
            <p:ph type="sldNum" idx="12"/>
          </p:nvPr>
        </p:nvSpPr>
        <p:spPr>
          <a:xfrm>
            <a:off x="8339350" y="306089"/>
            <a:ext cx="2133600" cy="273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0"/>
          <p:cNvSpPr txBox="1">
            <a:spLocks noGrp="1"/>
          </p:cNvSpPr>
          <p:nvPr>
            <p:ph type="title"/>
          </p:nvPr>
        </p:nvSpPr>
        <p:spPr>
          <a:xfrm>
            <a:off x="457200" y="30610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BC0523"/>
              </a:buClr>
              <a:buSzPts val="3200"/>
              <a:buFont typeface="Trebuchet MS"/>
              <a:buNone/>
            </a:pPr>
            <a:r>
              <a:rPr lang="en-US" sz="3200" b="1">
                <a:solidFill>
                  <a:srgbClr val="BC0523"/>
                </a:solidFill>
                <a:latin typeface="Trebuchet MS"/>
                <a:ea typeface="Trebuchet MS"/>
                <a:cs typeface="Trebuchet MS"/>
                <a:sym typeface="Trebuchet MS"/>
              </a:rPr>
              <a:t>Common DEI terms</a:t>
            </a:r>
            <a:endParaRPr sz="3200" b="1">
              <a:solidFill>
                <a:srgbClr val="BC0523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6" name="Google Shape;156;p20"/>
          <p:cNvSpPr/>
          <p:nvPr/>
        </p:nvSpPr>
        <p:spPr>
          <a:xfrm>
            <a:off x="74720" y="4774168"/>
            <a:ext cx="30945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Terms</a:t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157" name="Google Shape;157;p20"/>
          <p:cNvCxnSpPr/>
          <p:nvPr/>
        </p:nvCxnSpPr>
        <p:spPr>
          <a:xfrm>
            <a:off x="497840" y="1028700"/>
            <a:ext cx="81891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8" name="Google Shape;158;p20"/>
          <p:cNvSpPr txBox="1"/>
          <p:nvPr/>
        </p:nvSpPr>
        <p:spPr>
          <a:xfrm>
            <a:off x="631250" y="813775"/>
            <a:ext cx="8414400" cy="3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Trebuchet MS"/>
              <a:buChar char="●"/>
            </a:pPr>
            <a:r>
              <a:rPr lang="en-US" sz="1800" b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Worldview</a:t>
            </a:r>
            <a:r>
              <a:rPr lang="en-US" sz="18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 sz="180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The perspective through which individuals view the world; comprised of their history, experiences, culture, family history, and other influences.</a:t>
            </a:r>
            <a:endParaRPr sz="150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Trebuchet MS"/>
              <a:buChar char="●"/>
            </a:pPr>
            <a:r>
              <a:rPr lang="en-US" sz="1800" b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Ally</a:t>
            </a:r>
            <a:endParaRPr sz="1800" b="1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Someone who actively supports people who belong in other groups than the one they belong to and acknowledges their inherent struggles.</a:t>
            </a:r>
            <a:endParaRPr sz="150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9" name="Google Shape;159;p20"/>
          <p:cNvSpPr txBox="1">
            <a:spLocks noGrp="1"/>
          </p:cNvSpPr>
          <p:nvPr>
            <p:ph type="sldNum" idx="12"/>
          </p:nvPr>
        </p:nvSpPr>
        <p:spPr>
          <a:xfrm>
            <a:off x="8339350" y="306089"/>
            <a:ext cx="2133600" cy="273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1"/>
          <p:cNvSpPr txBox="1">
            <a:spLocks noGrp="1"/>
          </p:cNvSpPr>
          <p:nvPr>
            <p:ph type="title"/>
          </p:nvPr>
        </p:nvSpPr>
        <p:spPr>
          <a:xfrm>
            <a:off x="457200" y="30610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BC0523"/>
              </a:buClr>
              <a:buSzPts val="3200"/>
              <a:buFont typeface="Trebuchet MS"/>
              <a:buNone/>
            </a:pPr>
            <a:r>
              <a:rPr lang="en-US" sz="3200" b="1">
                <a:solidFill>
                  <a:srgbClr val="BC0523"/>
                </a:solidFill>
                <a:latin typeface="Trebuchet MS"/>
                <a:ea typeface="Trebuchet MS"/>
                <a:cs typeface="Trebuchet MS"/>
                <a:sym typeface="Trebuchet MS"/>
              </a:rPr>
              <a:t>Common DEI myths </a:t>
            </a:r>
            <a:endParaRPr sz="3200" b="1">
              <a:solidFill>
                <a:srgbClr val="BC0523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6" name="Google Shape;166;p21"/>
          <p:cNvSpPr/>
          <p:nvPr/>
        </p:nvSpPr>
        <p:spPr>
          <a:xfrm>
            <a:off x="74720" y="4774168"/>
            <a:ext cx="30945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Myths</a:t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167" name="Google Shape;167;p21"/>
          <p:cNvCxnSpPr/>
          <p:nvPr/>
        </p:nvCxnSpPr>
        <p:spPr>
          <a:xfrm>
            <a:off x="497840" y="1028700"/>
            <a:ext cx="81891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8" name="Google Shape;168;p21"/>
          <p:cNvSpPr txBox="1"/>
          <p:nvPr/>
        </p:nvSpPr>
        <p:spPr>
          <a:xfrm>
            <a:off x="497840" y="1431984"/>
            <a:ext cx="7975500" cy="7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Here are some common DEI myths: </a:t>
            </a:r>
            <a:endParaRPr/>
          </a:p>
        </p:txBody>
      </p:sp>
      <p:sp>
        <p:nvSpPr>
          <p:cNvPr id="169" name="Google Shape;169;p21"/>
          <p:cNvSpPr txBox="1"/>
          <p:nvPr/>
        </p:nvSpPr>
        <p:spPr>
          <a:xfrm>
            <a:off x="584250" y="1931982"/>
            <a:ext cx="7975500" cy="19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Diversity programs are only good for being “politically correct”.</a:t>
            </a:r>
            <a:endParaRPr sz="160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Trebuchet MS"/>
              <a:buChar char="•"/>
            </a:pPr>
            <a:r>
              <a:rPr lang="en-US" sz="16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Promoting diversity doesn’t prevent discrimination.</a:t>
            </a:r>
            <a:endParaRPr sz="160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5750" indent="-285750">
              <a:lnSpc>
                <a:spcPct val="150000"/>
              </a:lnSpc>
              <a:buClr>
                <a:srgbClr val="595959"/>
              </a:buClr>
              <a:buSzPts val="1600"/>
              <a:buFont typeface="Trebuchet MS"/>
              <a:buChar char="•"/>
            </a:pPr>
            <a:r>
              <a:rPr lang="en-US" sz="16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Diversity training is unnecessary.</a:t>
            </a:r>
            <a:endParaRPr lang="en-US" sz="1600">
              <a:solidFill>
                <a:srgbClr val="595959"/>
              </a:solidFill>
              <a:latin typeface="Trebuchet MS"/>
              <a:ea typeface="Trebuchet MS"/>
              <a:cs typeface="Trebuchet MS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Trebuchet MS"/>
              <a:buChar char="•"/>
            </a:pPr>
            <a:r>
              <a:rPr lang="en-US" sz="16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Diversity is just about race and gender.</a:t>
            </a:r>
            <a:endParaRPr sz="160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Trebuchet MS"/>
              <a:buChar char="•"/>
            </a:pPr>
            <a:r>
              <a:rPr lang="en-US" sz="16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The concept of diversity excludes white men.</a:t>
            </a:r>
            <a:endParaRPr sz="160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70" name="Google Shape;17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29413" y="2985645"/>
            <a:ext cx="3614600" cy="180355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21"/>
          <p:cNvSpPr txBox="1">
            <a:spLocks noGrp="1"/>
          </p:cNvSpPr>
          <p:nvPr>
            <p:ph type="sldNum" idx="12"/>
          </p:nvPr>
        </p:nvSpPr>
        <p:spPr>
          <a:xfrm>
            <a:off x="8339350" y="306089"/>
            <a:ext cx="2133600" cy="273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092943F96A794FB336DABD91F68ECB" ma:contentTypeVersion="4" ma:contentTypeDescription="Create a new document." ma:contentTypeScope="" ma:versionID="d98d46b672e2672a70ed4256d804b43a">
  <xsd:schema xmlns:xsd="http://www.w3.org/2001/XMLSchema" xmlns:xs="http://www.w3.org/2001/XMLSchema" xmlns:p="http://schemas.microsoft.com/office/2006/metadata/properties" xmlns:ns2="223c8dfa-2f44-4320-bd71-1a9f54dca212" targetNamespace="http://schemas.microsoft.com/office/2006/metadata/properties" ma:root="true" ma:fieldsID="8744e4da06e8db7609d1e70e9754901e" ns2:_="">
    <xsd:import namespace="223c8dfa-2f44-4320-bd71-1a9f54dca2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3c8dfa-2f44-4320-bd71-1a9f54dca2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4C4752-7A01-4E62-87B4-41CF0FB4B6A6}">
  <ds:schemaRefs>
    <ds:schemaRef ds:uri="http://schemas.microsoft.com/office/2006/metadata/properties"/>
    <ds:schemaRef ds:uri="http://schemas.microsoft.com/office/infopath/2007/PartnerControls"/>
    <ds:schemaRef ds:uri="http://www.w3.org/2000/xmlns/"/>
  </ds:schemaRefs>
</ds:datastoreItem>
</file>

<file path=customXml/itemProps2.xml><?xml version="1.0" encoding="utf-8"?>
<ds:datastoreItem xmlns:ds="http://schemas.openxmlformats.org/officeDocument/2006/customXml" ds:itemID="{1B5B9B53-A17F-409B-8C3E-A9EB2CBE7B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82F27E-C916-4F9A-BC2F-28B6D88F8FEC}">
  <ds:schemaRefs>
    <ds:schemaRef ds:uri="223c8dfa-2f44-4320-bd71-1a9f54dca21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0/xmlns/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16</Slides>
  <Notes>16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Overview</vt:lpstr>
      <vt:lpstr>What is DEI training?</vt:lpstr>
      <vt:lpstr>Why DEI training?  </vt:lpstr>
      <vt:lpstr>Common DEI terms</vt:lpstr>
      <vt:lpstr>Common DEI terms</vt:lpstr>
      <vt:lpstr>Common DEI terms</vt:lpstr>
      <vt:lpstr>Common DEI terms</vt:lpstr>
      <vt:lpstr>Common DEI myths </vt:lpstr>
      <vt:lpstr>Common DEI myths </vt:lpstr>
      <vt:lpstr>Common DEI myths </vt:lpstr>
      <vt:lpstr>Common DEI myths </vt:lpstr>
      <vt:lpstr>Common DEI myths </vt:lpstr>
      <vt:lpstr>Common DEI myths </vt:lpstr>
      <vt:lpstr>What are some goals of DEI training?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modified xsi:type="dcterms:W3CDTF">2020-11-04T02:36:47Z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0x010100D0092943F96A794FB336DABD91F68ECB</vt:lpwstr>
  </property>
</Properties>
</file>