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7"/>
  </p:notesMasterIdLst>
  <p:sldIdLst>
    <p:sldId id="256" r:id="rId5"/>
    <p:sldId id="257" r:id="rId6"/>
    <p:sldId id="258" r:id="rId7"/>
    <p:sldId id="259" r:id="rId8"/>
    <p:sldId id="260" r:id="rId9"/>
    <p:sldId id="274" r:id="rId10"/>
    <p:sldId id="275" r:id="rId11"/>
    <p:sldId id="276" r:id="rId12"/>
    <p:sldId id="261" r:id="rId13"/>
    <p:sldId id="262" r:id="rId14"/>
    <p:sldId id="273" r:id="rId15"/>
    <p:sldId id="268"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7EDC1-6A2B-19A4-1501-A8C1F84F8974}" v="1106" dt="2020-11-04T21:02:06.179"/>
    <p1510:client id="{2C7B05C7-5A6B-A99A-7384-01B9B433056C}" v="1318" dt="2020-11-04T20:53:01.953"/>
    <p1510:client id="{2E437732-A251-4A9A-8A41-982AA75EB1F1}" v="488" dt="2020-11-11T02:15:49.208"/>
    <p1510:client id="{44310F67-C7E1-C2D6-EEFE-4D03A69D3B40}" v="4" dt="2020-11-09T20:08:58.793"/>
    <p1510:client id="{6AE42D91-503E-34C6-BB83-AD76F4CF2835}" v="27" dt="2020-11-11T14:52:44.857"/>
    <p1510:client id="{75FD1D3F-38D6-7024-7885-FBD5BC82B283}" v="149" dt="2020-11-11T02:40:13.442"/>
    <p1510:client id="{A753E8FB-FD85-E087-C7C8-EEDF18C542EE}" v="1472" dt="2020-11-04T17:52:46.477"/>
    <p1510:client id="{CEAE4B2C-BBC6-4A31-80B8-94CC59B84927}" v="9" dt="2020-11-03T23:30:26.158"/>
    <p1510:client id="{D03ACBF4-1E0A-116B-E0C8-4463D675A090}" v="155" dt="2020-11-11T03:18:45.835"/>
    <p1510:client id="{E3687D25-2A72-4868-BB32-F65930645CC5}" v="11" dt="2020-10-27T18:55:41.559"/>
    <p1510:client id="{E492FE1E-4167-4292-B22B-F7DA3780B9BD}" v="118" dt="2020-11-11T04:52:43.413"/>
    <p1510:client id="{E76AE5DE-5E1E-EF2C-5393-96A51AFB3CC5}" v="3" dt="2020-11-11T15:00:33.552"/>
    <p1510:client id="{EEAC3FE9-B9F0-4CCE-CF04-CB640B06BDE4}" v="77" dt="2020-11-11T15:16:24.803"/>
    <p1510:client id="{F9AB602C-65BF-4934-849C-4075BEAB6EFB}" v="13" dt="2020-10-27T19:51:55.746"/>
    <p1510:client id="{FB6C6DD6-003C-4CE2-B8C9-6ECE43476007}" v="1" dt="2020-11-10T18:10:46.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4"/>
    <p:restoredTop sz="94681"/>
  </p:normalViewPr>
  <p:slideViewPr>
    <p:cSldViewPr snapToGrid="0">
      <p:cViewPr varScale="1">
        <p:scale>
          <a:sx n="143" d="100"/>
          <a:sy n="143" d="100"/>
        </p:scale>
        <p:origin x="38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844d01464a02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844d01464a023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2844d01464a023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dirty="0"/>
              <a:t>-Goes back and forth of using "the organization" and "your organization", I would suggest using "your" since that is how it is this whole </a:t>
            </a:r>
            <a:r>
              <a:rPr lang="en-US" dirty="0" err="1"/>
              <a:t>powerpoint</a:t>
            </a:r>
          </a:p>
          <a:p>
            <a:pPr marL="0" indent="0"/>
            <a:r>
              <a:rPr lang="en-US" dirty="0"/>
              <a:t>-Might be nitpicky but I think it looks better</a:t>
            </a:r>
          </a:p>
        </p:txBody>
      </p:sp>
      <p:sp>
        <p:nvSpPr>
          <p:cNvPr id="102" name="Google Shape;10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8fe025e584a66e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78fe025e584a66e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78fe025e584a66e1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91a466a1b45040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391a466a1b450406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391a466a1b450406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letters of "Format" and "Unhide" were not bolded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360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3e1a4e8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a3e1a4e82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ga3e1a4e82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1b1033d7a218a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61b1033d7a218a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61b1033d7a218a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9fe43e54066363d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69fe43e54066363d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Diversity training is meant to benefit everyone.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*http://www.whitemensleadershipstudy.com/pdf/WMLS%20Executive%20Summary.pdf</a:t>
            </a:r>
            <a:endParaRPr/>
          </a:p>
        </p:txBody>
      </p:sp>
      <p:sp>
        <p:nvSpPr>
          <p:cNvPr id="208" name="Google Shape;208;g69fe43e54066363d_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2"/>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5"/>
          <p:cNvSpPr/>
          <p:nvPr/>
        </p:nvSpPr>
        <p:spPr>
          <a:xfrm>
            <a:off x="0" y="4808221"/>
            <a:ext cx="9144000" cy="340994"/>
          </a:xfrm>
          <a:prstGeom prst="rect">
            <a:avLst/>
          </a:prstGeom>
          <a:solidFill>
            <a:srgbClr val="BC05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 name="Google Shape;33;p5" descr="RadfordHorizontal-logo-White.eps"/>
          <p:cNvPicPr preferRelativeResize="0"/>
          <p:nvPr/>
        </p:nvPicPr>
        <p:blipFill rotWithShape="1">
          <a:blip r:embed="rId2">
            <a:alphaModFix/>
          </a:blip>
          <a:srcRect/>
          <a:stretch/>
        </p:blipFill>
        <p:spPr>
          <a:xfrm>
            <a:off x="7235489" y="4922826"/>
            <a:ext cx="1792224" cy="142240"/>
          </a:xfrm>
          <a:prstGeom prst="rect">
            <a:avLst/>
          </a:prstGeom>
          <a:noFill/>
          <a:ln>
            <a:noFill/>
          </a:ln>
        </p:spPr>
      </p:pic>
      <p:sp>
        <p:nvSpPr>
          <p:cNvPr id="34" name="Google Shape;34;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3"/>
          </p:nvPr>
        </p:nvSpPr>
        <p:spPr>
          <a:xfrm>
            <a:off x="4645030"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4"/>
          </p:nvPr>
        </p:nvSpPr>
        <p:spPr>
          <a:xfrm>
            <a:off x="4645030" y="1631156"/>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9"/>
          <p:cNvSpPr txBox="1">
            <a:spLocks noGrp="1"/>
          </p:cNvSpPr>
          <p:nvPr>
            <p:ph type="body" idx="1"/>
          </p:nvPr>
        </p:nvSpPr>
        <p:spPr>
          <a:xfrm>
            <a:off x="3575050" y="204790"/>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4808221"/>
            <a:ext cx="9144000" cy="340994"/>
          </a:xfrm>
          <a:prstGeom prst="rect">
            <a:avLst/>
          </a:prstGeom>
          <a:solidFill>
            <a:srgbClr val="BC05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1" descr="RadfordHorizontal-logo-White.eps"/>
          <p:cNvPicPr preferRelativeResize="0"/>
          <p:nvPr/>
        </p:nvPicPr>
        <p:blipFill rotWithShape="1">
          <a:blip r:embed="rId13">
            <a:alphaModFix/>
          </a:blip>
          <a:srcRect/>
          <a:stretch/>
        </p:blipFill>
        <p:spPr>
          <a:xfrm>
            <a:off x="7235489" y="4922826"/>
            <a:ext cx="1792224" cy="142240"/>
          </a:xfrm>
          <a:prstGeom prst="rect">
            <a:avLst/>
          </a:prstGeom>
          <a:noFill/>
          <a:ln>
            <a:noFill/>
          </a:ln>
        </p:spPr>
      </p:pic>
      <p:sp>
        <p:nvSpPr>
          <p:cNvPr id="12" name="Google Shape;12;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0523"/>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subTitle" idx="1"/>
          </p:nvPr>
        </p:nvSpPr>
        <p:spPr>
          <a:xfrm>
            <a:off x="366622" y="640724"/>
            <a:ext cx="8356840" cy="1639733"/>
          </a:xfrm>
          <a:prstGeom prst="rect">
            <a:avLst/>
          </a:prstGeom>
          <a:noFill/>
          <a:ln>
            <a:noFill/>
          </a:ln>
        </p:spPr>
        <p:txBody>
          <a:bodyPr spcFirstLastPara="1" wrap="square" lIns="91425" tIns="45700" rIns="91425" bIns="45700" anchor="t" anchorCtr="0">
            <a:noAutofit/>
          </a:bodyPr>
          <a:lstStyle/>
          <a:p>
            <a:pPr>
              <a:spcBef>
                <a:spcPts val="0"/>
              </a:spcBef>
            </a:pPr>
            <a:r>
              <a:rPr lang="en-US" sz="5400" b="1">
                <a:solidFill>
                  <a:schemeClr val="lt1"/>
                </a:solidFill>
                <a:latin typeface="Trebuchet MS"/>
                <a:sym typeface="Trebuchet MS"/>
              </a:rPr>
              <a:t>Diversity, Equity, and Inclusion Assessment Guide</a:t>
            </a:r>
            <a:endParaRPr lang="en-US">
              <a:solidFill>
                <a:schemeClr val="lt1"/>
              </a:solidFill>
            </a:endParaRPr>
          </a:p>
        </p:txBody>
      </p:sp>
      <p:pic>
        <p:nvPicPr>
          <p:cNvPr id="88" name="Google Shape;88;p13" descr="Radford-logo-White.eps"/>
          <p:cNvPicPr preferRelativeResize="0"/>
          <p:nvPr/>
        </p:nvPicPr>
        <p:blipFill rotWithShape="1">
          <a:blip r:embed="rId3">
            <a:alphaModFix/>
          </a:blip>
          <a:srcRect/>
          <a:stretch/>
        </p:blipFill>
        <p:spPr>
          <a:xfrm>
            <a:off x="3884888" y="3290751"/>
            <a:ext cx="1559052" cy="569976"/>
          </a:xfrm>
          <a:prstGeom prst="rect">
            <a:avLst/>
          </a:prstGeom>
          <a:noFill/>
          <a:ln>
            <a:noFill/>
          </a:ln>
        </p:spPr>
      </p:pic>
      <p:sp>
        <p:nvSpPr>
          <p:cNvPr id="89" name="Google Shape;89;p13"/>
          <p:cNvSpPr/>
          <p:nvPr/>
        </p:nvSpPr>
        <p:spPr>
          <a:xfrm>
            <a:off x="216948" y="4747050"/>
            <a:ext cx="3970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Trebuchet MS"/>
                <a:ea typeface="Trebuchet MS"/>
                <a:cs typeface="Trebuchet MS"/>
                <a:sym typeface="Trebuchet MS"/>
              </a:rPr>
              <a:t>Radford I/O Psychology</a:t>
            </a:r>
            <a:endParaRPr sz="1800">
              <a:solidFill>
                <a:schemeClr val="lt1"/>
              </a:solidFill>
              <a:latin typeface="Trebuchet MS"/>
              <a:ea typeface="Trebuchet MS"/>
              <a:cs typeface="Trebuchet MS"/>
              <a:sym typeface="Trebuchet MS"/>
            </a:endParaRPr>
          </a:p>
        </p:txBody>
      </p:sp>
      <p:sp>
        <p:nvSpPr>
          <p:cNvPr id="90" name="Google Shape;90;p13"/>
          <p:cNvSpPr txBox="1">
            <a:spLocks noGrp="1"/>
          </p:cNvSpPr>
          <p:nvPr>
            <p:ph type="sldNum" idx="12"/>
          </p:nvPr>
        </p:nvSpPr>
        <p:spPr>
          <a:xfrm>
            <a:off x="8339325" y="164789"/>
            <a:ext cx="21336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121384" y="1276"/>
            <a:ext cx="6914071" cy="512344"/>
          </a:xfrm>
          <a:prstGeom prst="rect">
            <a:avLst/>
          </a:prstGeom>
          <a:noFill/>
          <a:ln>
            <a:noFill/>
          </a:ln>
        </p:spPr>
        <p:txBody>
          <a:bodyPr spcFirstLastPara="1" wrap="square" lIns="91425" tIns="45700" rIns="91425" bIns="45700" anchor="t" anchorCtr="0">
            <a:noAutofit/>
          </a:bodyPr>
          <a:lstStyle/>
          <a:p>
            <a:r>
              <a:rPr lang="en-US" sz="3400" b="1">
                <a:solidFill>
                  <a:srgbClr val="C00000"/>
                </a:solidFill>
                <a:latin typeface="Trebuchet MS"/>
                <a:ea typeface="Trebuchet MS"/>
                <a:cs typeface="Times New Roman"/>
              </a:rPr>
              <a:t>SHRM Diversity Scale Interpretations</a:t>
            </a:r>
            <a:endParaRPr lang="en-US" sz="3400">
              <a:ea typeface="Trebuchet MS"/>
            </a:endParaRPr>
          </a:p>
          <a:p>
            <a:pPr algn="l"/>
            <a:endParaRPr lang="en-US" sz="3400">
              <a:ea typeface="Trebuchet MS"/>
            </a:endParaRPr>
          </a:p>
          <a:p>
            <a:endParaRPr lang="en-US" sz="3400" b="1">
              <a:solidFill>
                <a:srgbClr val="C00000"/>
              </a:solidFill>
              <a:latin typeface="Trebuchet MS"/>
              <a:ea typeface="Trebuchet MS"/>
              <a:cs typeface="Times New Roman"/>
            </a:endParaRPr>
          </a:p>
          <a:p>
            <a:pPr marL="0" lvl="0" indent="0" algn="l">
              <a:spcBef>
                <a:spcPts val="0"/>
              </a:spcBef>
              <a:spcAft>
                <a:spcPts val="0"/>
              </a:spcAft>
              <a:buSzPts val="3200"/>
              <a:buFont typeface="Trebuchet MS"/>
              <a:buNone/>
            </a:pPr>
            <a:endParaRPr lang="en-US" sz="3200" b="1">
              <a:solidFill>
                <a:srgbClr val="BC0523"/>
              </a:solidFill>
              <a:latin typeface="Trebuchet MS"/>
              <a:ea typeface="Trebuchet MS"/>
              <a:cs typeface="Trebuchet MS"/>
            </a:endParaRPr>
          </a:p>
        </p:txBody>
      </p:sp>
      <p:sp>
        <p:nvSpPr>
          <p:cNvPr id="146" name="Google Shape;146;p19"/>
          <p:cNvSpPr/>
          <p:nvPr/>
        </p:nvSpPr>
        <p:spPr>
          <a:xfrm>
            <a:off x="74720" y="4774168"/>
            <a:ext cx="3094500" cy="646200"/>
          </a:xfrm>
          <a:prstGeom prst="rect">
            <a:avLst/>
          </a:prstGeom>
          <a:noFill/>
          <a:ln>
            <a:noFill/>
          </a:ln>
        </p:spPr>
        <p:txBody>
          <a:bodyPr spcFirstLastPara="1" wrap="square" lIns="91425" tIns="45700" rIns="91425" bIns="45700" anchor="t" anchorCtr="0">
            <a:noAutofit/>
          </a:bodyPr>
          <a:lstStyle/>
          <a:p>
            <a:r>
              <a:rPr lang="en-US" sz="1800">
                <a:solidFill>
                  <a:schemeClr val="lt1"/>
                </a:solidFill>
                <a:latin typeface="Trebuchet MS"/>
              </a:rPr>
              <a:t>DEI Assessment Guide</a:t>
            </a:r>
            <a:endParaRPr lang="en-US" sz="1800"/>
          </a:p>
          <a:p>
            <a:pPr marL="0" marR="0" lvl="0" indent="0" algn="l">
              <a:spcBef>
                <a:spcPts val="0"/>
              </a:spcBef>
              <a:spcAft>
                <a:spcPts val="0"/>
              </a:spcAft>
              <a:buNone/>
            </a:pPr>
            <a:endParaRPr lang="en-US" sz="1800">
              <a:solidFill>
                <a:schemeClr val="lt1"/>
              </a:solidFill>
              <a:latin typeface="Trebuchet MS"/>
            </a:endParaRPr>
          </a:p>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147" name="Google Shape;147;p19"/>
          <p:cNvCxnSpPr/>
          <p:nvPr/>
        </p:nvCxnSpPr>
        <p:spPr>
          <a:xfrm>
            <a:off x="249831" y="1113753"/>
            <a:ext cx="8189100" cy="0"/>
          </a:xfrm>
          <a:prstGeom prst="straightConnector1">
            <a:avLst/>
          </a:prstGeom>
          <a:noFill/>
          <a:ln w="9525" cap="flat" cmpd="sng">
            <a:solidFill>
              <a:schemeClr val="dk1"/>
            </a:solidFill>
            <a:prstDash val="solid"/>
            <a:round/>
            <a:headEnd type="none" w="sm" len="sm"/>
            <a:tailEnd type="none" w="sm" len="sm"/>
          </a:ln>
        </p:spPr>
      </p:cxnSp>
      <p:sp>
        <p:nvSpPr>
          <p:cNvPr id="149" name="Google Shape;149;p19"/>
          <p:cNvSpPr txBox="1">
            <a:spLocks noGrp="1"/>
          </p:cNvSpPr>
          <p:nvPr>
            <p:ph type="sldNum" idx="12"/>
          </p:nvPr>
        </p:nvSpPr>
        <p:spPr>
          <a:xfrm>
            <a:off x="8339350" y="306089"/>
            <a:ext cx="21336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
        <p:nvSpPr>
          <p:cNvPr id="4" name="TextBox 3">
            <a:extLst>
              <a:ext uri="{FF2B5EF4-FFF2-40B4-BE49-F238E27FC236}">
                <a16:creationId xmlns:a16="http://schemas.microsoft.com/office/drawing/2014/main" id="{4468CF92-5102-4D82-8054-32D3A50C4C51}"/>
              </a:ext>
            </a:extLst>
          </p:cNvPr>
          <p:cNvSpPr txBox="1"/>
          <p:nvPr/>
        </p:nvSpPr>
        <p:spPr>
          <a:xfrm>
            <a:off x="3459193" y="2192188"/>
            <a:ext cx="2743200" cy="21698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1000"/>
              </a:spcBef>
              <a:buFont typeface="Arial,Sans-Serif"/>
              <a:buChar char="•"/>
            </a:pPr>
            <a:r>
              <a:rPr lang="en-US" sz="1600">
                <a:solidFill>
                  <a:schemeClr val="tx1"/>
                </a:solidFill>
                <a:latin typeface="Trebuchet MS"/>
                <a:cs typeface="Times New Roman"/>
              </a:rPr>
              <a:t>Employee's attitudes toward diversity </a:t>
            </a:r>
            <a:endParaRPr lang="en-US" sz="1600" b="1">
              <a:solidFill>
                <a:schemeClr val="tx1"/>
              </a:solidFill>
              <a:latin typeface="Trebuchet MS"/>
            </a:endParaRPr>
          </a:p>
          <a:p>
            <a:pPr marL="342900" indent="-342900">
              <a:spcBef>
                <a:spcPts val="1000"/>
              </a:spcBef>
              <a:buFont typeface="Arial,Sans-Serif"/>
              <a:buChar char="•"/>
            </a:pPr>
            <a:r>
              <a:rPr lang="en-US" sz="1600">
                <a:solidFill>
                  <a:schemeClr val="tx1"/>
                </a:solidFill>
                <a:latin typeface="Trebuchet MS"/>
                <a:cs typeface="Times New Roman"/>
              </a:rPr>
              <a:t>Corporate culture</a:t>
            </a:r>
            <a:endParaRPr lang="en-US" sz="1600" b="1">
              <a:solidFill>
                <a:schemeClr val="tx1"/>
              </a:solidFill>
              <a:latin typeface="Trebuchet MS"/>
            </a:endParaRPr>
          </a:p>
          <a:p>
            <a:pPr marL="342900" indent="-342900">
              <a:spcBef>
                <a:spcPts val="1000"/>
              </a:spcBef>
              <a:buFont typeface="Arial,Sans-Serif"/>
              <a:buChar char="•"/>
            </a:pPr>
            <a:r>
              <a:rPr lang="en-US" sz="1600">
                <a:solidFill>
                  <a:schemeClr val="tx1"/>
                </a:solidFill>
                <a:latin typeface="Trebuchet MS"/>
                <a:cs typeface="Times New Roman"/>
              </a:rPr>
              <a:t>Discrimination </a:t>
            </a:r>
            <a:endParaRPr lang="en-US" sz="1600" b="1">
              <a:solidFill>
                <a:schemeClr val="tx1"/>
              </a:solidFill>
              <a:latin typeface="Trebuchet MS"/>
            </a:endParaRPr>
          </a:p>
          <a:p>
            <a:pPr marL="342900" indent="-342900">
              <a:spcBef>
                <a:spcPts val="1000"/>
              </a:spcBef>
              <a:buFont typeface="Arial,Sans-Serif"/>
              <a:buChar char="•"/>
            </a:pPr>
            <a:r>
              <a:rPr lang="en-US" sz="1600">
                <a:solidFill>
                  <a:schemeClr val="tx1"/>
                </a:solidFill>
                <a:latin typeface="Trebuchet MS"/>
                <a:cs typeface="Times New Roman"/>
              </a:rPr>
              <a:t>Hiring and recruitment</a:t>
            </a:r>
            <a:endParaRPr lang="en-US" sz="1600" b="1">
              <a:solidFill>
                <a:schemeClr val="tx1"/>
              </a:solidFill>
              <a:latin typeface="Trebuchet MS"/>
            </a:endParaRPr>
          </a:p>
          <a:p>
            <a:endParaRPr lang="en-US">
              <a:latin typeface="Trebuchet MS"/>
            </a:endParaRPr>
          </a:p>
        </p:txBody>
      </p:sp>
      <p:sp>
        <p:nvSpPr>
          <p:cNvPr id="5" name="TextBox 4">
            <a:extLst>
              <a:ext uri="{FF2B5EF4-FFF2-40B4-BE49-F238E27FC236}">
                <a16:creationId xmlns:a16="http://schemas.microsoft.com/office/drawing/2014/main" id="{9C37CCDE-602A-4934-99E4-65A21BC76770}"/>
              </a:ext>
            </a:extLst>
          </p:cNvPr>
          <p:cNvSpPr txBox="1"/>
          <p:nvPr/>
        </p:nvSpPr>
        <p:spPr>
          <a:xfrm>
            <a:off x="723002" y="2194884"/>
            <a:ext cx="2743200" cy="1934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90000"/>
              </a:lnSpc>
              <a:spcBef>
                <a:spcPts val="1000"/>
              </a:spcBef>
              <a:buFont typeface="Arial,Sans-Serif"/>
              <a:buChar char="•"/>
            </a:pPr>
            <a:r>
              <a:rPr lang="en-US" sz="1600">
                <a:latin typeface="Trebuchet MS"/>
              </a:rPr>
              <a:t>Career development</a:t>
            </a:r>
          </a:p>
          <a:p>
            <a:pPr marL="342900" indent="-342900">
              <a:lnSpc>
                <a:spcPct val="90000"/>
              </a:lnSpc>
              <a:spcBef>
                <a:spcPts val="1000"/>
              </a:spcBef>
              <a:buFont typeface="Arial,Sans-Serif"/>
              <a:buChar char="•"/>
            </a:pPr>
            <a:r>
              <a:rPr lang="en-US" sz="1600">
                <a:latin typeface="Trebuchet MS"/>
              </a:rPr>
              <a:t>Your role </a:t>
            </a:r>
          </a:p>
          <a:p>
            <a:pPr marL="342900" indent="-342900">
              <a:lnSpc>
                <a:spcPct val="90000"/>
              </a:lnSpc>
              <a:spcBef>
                <a:spcPts val="1000"/>
              </a:spcBef>
              <a:buFont typeface="Arial,Sans-Serif"/>
              <a:buChar char="•"/>
            </a:pPr>
            <a:r>
              <a:rPr lang="en-US" sz="1600">
                <a:latin typeface="Trebuchet MS"/>
              </a:rPr>
              <a:t>Policies and procedures</a:t>
            </a:r>
          </a:p>
          <a:p>
            <a:pPr marL="342900" indent="-342900">
              <a:lnSpc>
                <a:spcPct val="90000"/>
              </a:lnSpc>
              <a:spcBef>
                <a:spcPts val="1000"/>
              </a:spcBef>
              <a:buFont typeface="Arial,Sans-Serif"/>
              <a:buChar char="•"/>
            </a:pPr>
            <a:r>
              <a:rPr lang="en-US" sz="1600">
                <a:latin typeface="Trebuchet MS"/>
              </a:rPr>
              <a:t>Interaction</a:t>
            </a:r>
          </a:p>
          <a:p>
            <a:pPr marL="342900" indent="-342900">
              <a:lnSpc>
                <a:spcPct val="90000"/>
              </a:lnSpc>
              <a:spcBef>
                <a:spcPts val="1000"/>
              </a:spcBef>
              <a:buFont typeface="Arial,Sans-Serif"/>
              <a:buChar char="•"/>
            </a:pPr>
            <a:r>
              <a:rPr lang="en-US" sz="1600">
                <a:latin typeface="Trebuchet MS"/>
              </a:rPr>
              <a:t>Your immediate supervisor</a:t>
            </a:r>
          </a:p>
        </p:txBody>
      </p:sp>
      <p:sp>
        <p:nvSpPr>
          <p:cNvPr id="6" name="TextBox 5">
            <a:extLst>
              <a:ext uri="{FF2B5EF4-FFF2-40B4-BE49-F238E27FC236}">
                <a16:creationId xmlns:a16="http://schemas.microsoft.com/office/drawing/2014/main" id="{0D5C08D6-B254-4D16-9587-4E86FB3D7FCE}"/>
              </a:ext>
            </a:extLst>
          </p:cNvPr>
          <p:cNvSpPr txBox="1"/>
          <p:nvPr/>
        </p:nvSpPr>
        <p:spPr>
          <a:xfrm>
            <a:off x="477687" y="1507467"/>
            <a:ext cx="8188624" cy="1401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b="1">
                <a:latin typeface="Trebuchet MS"/>
                <a:cs typeface="Times New Roman"/>
              </a:rPr>
              <a:t>This survey targets:</a:t>
            </a:r>
            <a:endParaRPr lang="en-US" sz="2000" b="1">
              <a:latin typeface="Trebuchet MS"/>
            </a:endParaRPr>
          </a:p>
          <a:p>
            <a:pPr>
              <a:lnSpc>
                <a:spcPct val="90000"/>
              </a:lnSpc>
              <a:spcBef>
                <a:spcPts val="1000"/>
              </a:spcBef>
            </a:pPr>
            <a:endParaRPr lang="en-US" sz="1800">
              <a:latin typeface="Trebuchet MS"/>
            </a:endParaRPr>
          </a:p>
          <a:p>
            <a:pPr>
              <a:lnSpc>
                <a:spcPct val="90000"/>
              </a:lnSpc>
              <a:spcBef>
                <a:spcPts val="1000"/>
              </a:spcBef>
            </a:pPr>
            <a:endParaRPr lang="en-US" sz="1800">
              <a:latin typeface="Trebuchet MS"/>
            </a:endParaRPr>
          </a:p>
          <a:p>
            <a:pPr algn="l"/>
            <a:endParaRPr lang="en-US" sz="1800">
              <a:latin typeface="Trebuchet MS"/>
            </a:endParaRPr>
          </a:p>
        </p:txBody>
      </p:sp>
      <p:pic>
        <p:nvPicPr>
          <p:cNvPr id="2" name="Picture 2" descr="A close up of a flower&#10;&#10;Description automatically generated">
            <a:extLst>
              <a:ext uri="{FF2B5EF4-FFF2-40B4-BE49-F238E27FC236}">
                <a16:creationId xmlns:a16="http://schemas.microsoft.com/office/drawing/2014/main" id="{4E532F01-4D30-4F15-B15F-8E1AE4B81662}"/>
              </a:ext>
            </a:extLst>
          </p:cNvPr>
          <p:cNvPicPr>
            <a:picLocks noChangeAspect="1"/>
          </p:cNvPicPr>
          <p:nvPr/>
        </p:nvPicPr>
        <p:blipFill>
          <a:blip r:embed="rId3"/>
          <a:stretch>
            <a:fillRect/>
          </a:stretch>
        </p:blipFill>
        <p:spPr>
          <a:xfrm>
            <a:off x="6057900" y="2620601"/>
            <a:ext cx="3001992" cy="21559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34BD-6AD3-4308-BF37-0B0DEE84CDA3}"/>
              </a:ext>
            </a:extLst>
          </p:cNvPr>
          <p:cNvSpPr>
            <a:spLocks noGrp="1"/>
          </p:cNvSpPr>
          <p:nvPr>
            <p:ph type="title"/>
          </p:nvPr>
        </p:nvSpPr>
        <p:spPr>
          <a:xfrm>
            <a:off x="70708" y="71131"/>
            <a:ext cx="8639354" cy="1018995"/>
          </a:xfrm>
        </p:spPr>
        <p:txBody>
          <a:bodyPr/>
          <a:lstStyle/>
          <a:p>
            <a:r>
              <a:rPr lang="en-US" sz="3400" b="1">
                <a:solidFill>
                  <a:srgbClr val="C00000"/>
                </a:solidFill>
                <a:latin typeface="Trebuchet MS"/>
              </a:rPr>
              <a:t>Cultural Intelligence Scale Interpretations</a:t>
            </a:r>
            <a:endParaRPr lang="en-US" sz="3400">
              <a:solidFill>
                <a:srgbClr val="000000"/>
              </a:solidFill>
              <a:latin typeface="Trebuchet MS"/>
            </a:endParaRPr>
          </a:p>
          <a:p>
            <a:endParaRPr lang="en-US">
              <a:solidFill>
                <a:srgbClr val="000000"/>
              </a:solidFill>
            </a:endParaRPr>
          </a:p>
        </p:txBody>
      </p:sp>
      <p:sp>
        <p:nvSpPr>
          <p:cNvPr id="5" name="TextBox 4">
            <a:extLst>
              <a:ext uri="{FF2B5EF4-FFF2-40B4-BE49-F238E27FC236}">
                <a16:creationId xmlns:a16="http://schemas.microsoft.com/office/drawing/2014/main" id="{943113A9-A314-46F6-B4CC-B9007884AE0B}"/>
              </a:ext>
            </a:extLst>
          </p:cNvPr>
          <p:cNvSpPr txBox="1"/>
          <p:nvPr/>
        </p:nvSpPr>
        <p:spPr>
          <a:xfrm>
            <a:off x="8182155" y="2081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latin typeface="Calibri"/>
              </a:rPr>
              <a:t>9</a:t>
            </a:r>
          </a:p>
        </p:txBody>
      </p:sp>
      <p:cxnSp>
        <p:nvCxnSpPr>
          <p:cNvPr id="7" name="Google Shape;147;p19">
            <a:extLst>
              <a:ext uri="{FF2B5EF4-FFF2-40B4-BE49-F238E27FC236}">
                <a16:creationId xmlns:a16="http://schemas.microsoft.com/office/drawing/2014/main" id="{CF562A6E-3A8B-4D50-88B5-3BE1352958A0}"/>
              </a:ext>
            </a:extLst>
          </p:cNvPr>
          <p:cNvCxnSpPr/>
          <p:nvPr/>
        </p:nvCxnSpPr>
        <p:spPr>
          <a:xfrm>
            <a:off x="292963" y="1210436"/>
            <a:ext cx="8189100" cy="0"/>
          </a:xfrm>
          <a:prstGeom prst="straightConnector1">
            <a:avLst/>
          </a:prstGeom>
          <a:noFill/>
          <a:ln w="9525" cap="flat" cmpd="sng">
            <a:solidFill>
              <a:schemeClr val="dk1"/>
            </a:solidFill>
            <a:prstDash val="solid"/>
            <a:round/>
            <a:headEnd type="none" w="sm" len="sm"/>
            <a:tailEnd type="none" w="sm" len="sm"/>
          </a:ln>
        </p:spPr>
      </p:cxnSp>
      <p:sp>
        <p:nvSpPr>
          <p:cNvPr id="8" name="TextBox 7">
            <a:extLst>
              <a:ext uri="{FF2B5EF4-FFF2-40B4-BE49-F238E27FC236}">
                <a16:creationId xmlns:a16="http://schemas.microsoft.com/office/drawing/2014/main" id="{49D61B7C-730F-4C8A-8743-6CA4F670EF2E}"/>
              </a:ext>
            </a:extLst>
          </p:cNvPr>
          <p:cNvSpPr txBox="1"/>
          <p:nvPr/>
        </p:nvSpPr>
        <p:spPr>
          <a:xfrm>
            <a:off x="691012" y="1547003"/>
            <a:ext cx="5967322" cy="906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b="1">
                <a:solidFill>
                  <a:schemeClr val="tx1"/>
                </a:solidFill>
                <a:latin typeface="Trebuchet MS"/>
                <a:cs typeface="Times New Roman"/>
              </a:rPr>
              <a:t>This survey targets:</a:t>
            </a:r>
            <a:endParaRPr lang="en-US" sz="2000" b="1">
              <a:solidFill>
                <a:schemeClr val="tx1"/>
              </a:solidFill>
            </a:endParaRPr>
          </a:p>
          <a:p>
            <a:pPr marL="457200" indent="-457200">
              <a:lnSpc>
                <a:spcPct val="90000"/>
              </a:lnSpc>
              <a:spcBef>
                <a:spcPts val="1000"/>
              </a:spcBef>
              <a:buChar char="•"/>
            </a:pPr>
            <a:endParaRPr lang="en-US"/>
          </a:p>
          <a:p>
            <a:pPr algn="l"/>
            <a:endParaRPr lang="en-US"/>
          </a:p>
        </p:txBody>
      </p:sp>
      <p:sp>
        <p:nvSpPr>
          <p:cNvPr id="3" name="TextBox 2">
            <a:extLst>
              <a:ext uri="{FF2B5EF4-FFF2-40B4-BE49-F238E27FC236}">
                <a16:creationId xmlns:a16="http://schemas.microsoft.com/office/drawing/2014/main" id="{886C5CCC-29CE-4F7E-B4B3-F64A6561208F}"/>
              </a:ext>
            </a:extLst>
          </p:cNvPr>
          <p:cNvSpPr txBox="1"/>
          <p:nvPr/>
        </p:nvSpPr>
        <p:spPr>
          <a:xfrm>
            <a:off x="138023" y="480167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lt1"/>
                </a:solidFill>
                <a:latin typeface="Trebuchet MS"/>
              </a:rPr>
              <a:t>DEI Assessment Guide</a:t>
            </a:r>
            <a:endParaRPr lang="en-US" sz="1800"/>
          </a:p>
          <a:p>
            <a:pPr algn="l"/>
            <a:endParaRPr lang="en-US" sz="1800">
              <a:solidFill>
                <a:schemeClr val="lt1"/>
              </a:solidFill>
              <a:latin typeface="Trebuchet MS"/>
            </a:endParaRPr>
          </a:p>
        </p:txBody>
      </p:sp>
      <p:sp>
        <p:nvSpPr>
          <p:cNvPr id="9" name="TextBox 1">
            <a:extLst>
              <a:ext uri="{FF2B5EF4-FFF2-40B4-BE49-F238E27FC236}">
                <a16:creationId xmlns:a16="http://schemas.microsoft.com/office/drawing/2014/main" id="{0D35C929-3D09-435F-B26F-1D4D70C197BD}"/>
              </a:ext>
            </a:extLst>
          </p:cNvPr>
          <p:cNvSpPr txBox="1"/>
          <p:nvPr/>
        </p:nvSpPr>
        <p:spPr>
          <a:xfrm>
            <a:off x="777174" y="1744619"/>
            <a:ext cx="2764766" cy="21544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150000"/>
              </a:lnSpc>
              <a:buChar char="•"/>
            </a:pPr>
            <a:endParaRPr lang="en-US" sz="1600"/>
          </a:p>
          <a:p>
            <a:pPr marL="285750" indent="-285750">
              <a:lnSpc>
                <a:spcPct val="150000"/>
              </a:lnSpc>
              <a:buChar char="•"/>
            </a:pPr>
            <a:r>
              <a:rPr lang="en-US" sz="1600">
                <a:latin typeface="Trebuchet MS"/>
              </a:rPr>
              <a:t>Intercultural interaction</a:t>
            </a:r>
          </a:p>
          <a:p>
            <a:pPr marL="285750" indent="-285750">
              <a:lnSpc>
                <a:spcPct val="150000"/>
              </a:lnSpc>
              <a:buChar char="•"/>
            </a:pPr>
            <a:r>
              <a:rPr lang="en-US" sz="1600">
                <a:latin typeface="Trebuchet MS"/>
              </a:rPr>
              <a:t>Ethnic Cultures</a:t>
            </a:r>
          </a:p>
          <a:p>
            <a:pPr marL="285750" indent="-285750">
              <a:lnSpc>
                <a:spcPct val="150000"/>
              </a:lnSpc>
              <a:buChar char="•"/>
            </a:pPr>
            <a:r>
              <a:rPr lang="en-US" sz="1600">
                <a:latin typeface="Trebuchet MS"/>
              </a:rPr>
              <a:t>National Cultures</a:t>
            </a:r>
          </a:p>
          <a:p>
            <a:pPr marL="285750" indent="-285750">
              <a:lnSpc>
                <a:spcPct val="150000"/>
              </a:lnSpc>
              <a:buChar char="•"/>
            </a:pPr>
            <a:r>
              <a:rPr lang="en-US" sz="1600">
                <a:latin typeface="Trebuchet MS"/>
              </a:rPr>
              <a:t>Organizational Cultures</a:t>
            </a:r>
          </a:p>
          <a:p>
            <a:pPr marL="285750" indent="-285750">
              <a:buChar char="•"/>
            </a:pPr>
            <a:endParaRPr lang="en-US"/>
          </a:p>
        </p:txBody>
      </p:sp>
      <p:sp>
        <p:nvSpPr>
          <p:cNvPr id="10" name="TextBox 1">
            <a:extLst>
              <a:ext uri="{FF2B5EF4-FFF2-40B4-BE49-F238E27FC236}">
                <a16:creationId xmlns:a16="http://schemas.microsoft.com/office/drawing/2014/main" id="{F170C1EB-3C15-404E-A6B8-02143E098A62}"/>
              </a:ext>
            </a:extLst>
          </p:cNvPr>
          <p:cNvSpPr txBox="1"/>
          <p:nvPr/>
        </p:nvSpPr>
        <p:spPr>
          <a:xfrm>
            <a:off x="3642245" y="1805070"/>
            <a:ext cx="4285171" cy="21082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150000"/>
              </a:lnSpc>
              <a:buChar char="•"/>
            </a:pPr>
            <a:endParaRPr lang="en-US">
              <a:latin typeface="Trebuchet MS"/>
            </a:endParaRPr>
          </a:p>
          <a:p>
            <a:pPr marL="285750" lvl="1" indent="-285750">
              <a:lnSpc>
                <a:spcPct val="150000"/>
              </a:lnSpc>
              <a:buChar char="•"/>
            </a:pPr>
            <a:r>
              <a:rPr lang="en-US" sz="1600">
                <a:latin typeface="Trebuchet MS"/>
              </a:rPr>
              <a:t>Cultural Strategy</a:t>
            </a:r>
          </a:p>
          <a:p>
            <a:pPr marL="285750" lvl="1" indent="-285750">
              <a:lnSpc>
                <a:spcPct val="150000"/>
              </a:lnSpc>
              <a:buChar char="•"/>
            </a:pPr>
            <a:r>
              <a:rPr lang="en-US" sz="1600">
                <a:latin typeface="Trebuchet MS"/>
              </a:rPr>
              <a:t>Cultural Knowledge</a:t>
            </a:r>
          </a:p>
          <a:p>
            <a:pPr marL="285750" lvl="1" indent="-285750">
              <a:lnSpc>
                <a:spcPct val="150000"/>
              </a:lnSpc>
              <a:buChar char="•"/>
            </a:pPr>
            <a:r>
              <a:rPr lang="en-US" sz="1600">
                <a:latin typeface="Trebuchet MS"/>
              </a:rPr>
              <a:t>Cultural Motivation</a:t>
            </a:r>
          </a:p>
          <a:p>
            <a:pPr marL="285750" lvl="1" indent="-285750">
              <a:lnSpc>
                <a:spcPct val="150000"/>
              </a:lnSpc>
              <a:buChar char="•"/>
            </a:pPr>
            <a:r>
              <a:rPr lang="en-US" sz="1600">
                <a:latin typeface="Trebuchet MS"/>
              </a:rPr>
              <a:t>Cultural Behavior</a:t>
            </a:r>
          </a:p>
          <a:p>
            <a:pPr marL="285750" lvl="4" indent="-285750">
              <a:buFont typeface="Wingdings"/>
              <a:buChar char="Ø"/>
            </a:pPr>
            <a:endParaRPr lang="en-US"/>
          </a:p>
        </p:txBody>
      </p:sp>
      <p:pic>
        <p:nvPicPr>
          <p:cNvPr id="6" name="Picture 10" descr="A picture containing doll, drawing&#10;&#10;Description automatically generated">
            <a:extLst>
              <a:ext uri="{FF2B5EF4-FFF2-40B4-BE49-F238E27FC236}">
                <a16:creationId xmlns:a16="http://schemas.microsoft.com/office/drawing/2014/main" id="{862A48F8-40E3-41AB-8B30-A00D445C68B5}"/>
              </a:ext>
            </a:extLst>
          </p:cNvPr>
          <p:cNvPicPr>
            <a:picLocks noChangeAspect="1"/>
          </p:cNvPicPr>
          <p:nvPr/>
        </p:nvPicPr>
        <p:blipFill>
          <a:blip r:embed="rId2"/>
          <a:stretch>
            <a:fillRect/>
          </a:stretch>
        </p:blipFill>
        <p:spPr>
          <a:xfrm>
            <a:off x="6034268" y="3053302"/>
            <a:ext cx="2466975" cy="1495425"/>
          </a:xfrm>
          <a:prstGeom prst="rect">
            <a:avLst/>
          </a:prstGeom>
        </p:spPr>
      </p:pic>
    </p:spTree>
    <p:extLst>
      <p:ext uri="{BB962C8B-B14F-4D97-AF65-F5344CB8AC3E}">
        <p14:creationId xmlns:p14="http://schemas.microsoft.com/office/powerpoint/2010/main" val="87331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3" name="Picture 3" descr="A picture containing table, sitting, pair, cutting&#10;&#10;Description automatically generated">
            <a:extLst>
              <a:ext uri="{FF2B5EF4-FFF2-40B4-BE49-F238E27FC236}">
                <a16:creationId xmlns:a16="http://schemas.microsoft.com/office/drawing/2014/main" id="{4110983E-CA7C-4F91-BFE1-8C3FC78E88B3}"/>
              </a:ext>
            </a:extLst>
          </p:cNvPr>
          <p:cNvPicPr>
            <a:picLocks noChangeAspect="1"/>
          </p:cNvPicPr>
          <p:nvPr/>
        </p:nvPicPr>
        <p:blipFill>
          <a:blip r:embed="rId3"/>
          <a:stretch>
            <a:fillRect/>
          </a:stretch>
        </p:blipFill>
        <p:spPr>
          <a:xfrm>
            <a:off x="4936467" y="2049197"/>
            <a:ext cx="3174519" cy="2112625"/>
          </a:xfrm>
          <a:prstGeom prst="rect">
            <a:avLst/>
          </a:prstGeom>
        </p:spPr>
      </p:pic>
      <p:sp>
        <p:nvSpPr>
          <p:cNvPr id="210" name="Google Shape;210;p25"/>
          <p:cNvSpPr txBox="1">
            <a:spLocks noGrp="1"/>
          </p:cNvSpPr>
          <p:nvPr>
            <p:ph type="title"/>
          </p:nvPr>
        </p:nvSpPr>
        <p:spPr>
          <a:xfrm>
            <a:off x="457200" y="306107"/>
            <a:ext cx="8229600" cy="857400"/>
          </a:xfrm>
          <a:prstGeom prst="rect">
            <a:avLst/>
          </a:prstGeom>
          <a:noFill/>
          <a:ln>
            <a:noFill/>
          </a:ln>
        </p:spPr>
        <p:txBody>
          <a:bodyPr spcFirstLastPara="1" wrap="square" lIns="91425" tIns="45700" rIns="91425" bIns="45700" anchor="t" anchorCtr="0">
            <a:noAutofit/>
          </a:bodyPr>
          <a:lstStyle/>
          <a:p>
            <a:pPr>
              <a:buClr>
                <a:srgbClr val="BC0523"/>
              </a:buClr>
              <a:buSzPts val="3200"/>
              <a:buFont typeface="Trebuchet MS"/>
            </a:pPr>
            <a:r>
              <a:rPr lang="en-US" sz="3200" b="1">
                <a:solidFill>
                  <a:srgbClr val="BC0523"/>
                </a:solidFill>
                <a:latin typeface="Trebuchet MS"/>
                <a:ea typeface="Trebuchet MS"/>
                <a:cs typeface="Trebuchet MS"/>
              </a:rPr>
              <a:t>Conclusion</a:t>
            </a:r>
            <a:endParaRPr lang="en-US"/>
          </a:p>
        </p:txBody>
      </p:sp>
      <p:sp>
        <p:nvSpPr>
          <p:cNvPr id="211" name="Google Shape;211;p25"/>
          <p:cNvSpPr/>
          <p:nvPr/>
        </p:nvSpPr>
        <p:spPr>
          <a:xfrm>
            <a:off x="74720" y="4774168"/>
            <a:ext cx="3094500" cy="646200"/>
          </a:xfrm>
          <a:prstGeom prst="rect">
            <a:avLst/>
          </a:prstGeom>
          <a:noFill/>
          <a:ln>
            <a:noFill/>
          </a:ln>
        </p:spPr>
        <p:txBody>
          <a:bodyPr spcFirstLastPara="1" wrap="square" lIns="91425" tIns="45700" rIns="91425" bIns="45700" anchor="t" anchorCtr="0">
            <a:noAutofit/>
          </a:bodyPr>
          <a:lstStyle/>
          <a:p>
            <a:r>
              <a:rPr lang="en-US" sz="1800">
                <a:solidFill>
                  <a:schemeClr val="lt1"/>
                </a:solidFill>
                <a:latin typeface="Trebuchet MS"/>
              </a:rPr>
              <a:t>DEI Assessment Guide</a:t>
            </a:r>
            <a:endParaRPr lang="en-US" sz="1800"/>
          </a:p>
          <a:p>
            <a:endParaRPr lang="en-US" sz="1800">
              <a:solidFill>
                <a:schemeClr val="lt1"/>
              </a:solidFill>
              <a:latin typeface="Trebuchet MS"/>
            </a:endParaRPr>
          </a:p>
        </p:txBody>
      </p:sp>
      <p:sp>
        <p:nvSpPr>
          <p:cNvPr id="213" name="Google Shape;213;p25"/>
          <p:cNvSpPr txBox="1"/>
          <p:nvPr/>
        </p:nvSpPr>
        <p:spPr>
          <a:xfrm>
            <a:off x="519406" y="1453550"/>
            <a:ext cx="7975500" cy="1596690"/>
          </a:xfrm>
          <a:prstGeom prst="rect">
            <a:avLst/>
          </a:prstGeom>
          <a:noFill/>
          <a:ln>
            <a:noFill/>
          </a:ln>
        </p:spPr>
        <p:txBody>
          <a:bodyPr spcFirstLastPara="1" wrap="square" lIns="91425" tIns="45700" rIns="91425" bIns="45700" anchor="t" anchorCtr="0">
            <a:noAutofit/>
          </a:bodyPr>
          <a:lstStyle/>
          <a:p>
            <a:pPr>
              <a:lnSpc>
                <a:spcPct val="110000"/>
              </a:lnSpc>
            </a:pPr>
            <a:r>
              <a:rPr lang="en-US" sz="2000" b="1">
                <a:solidFill>
                  <a:schemeClr val="tx1"/>
                </a:solidFill>
                <a:latin typeface="Trebuchet MS"/>
              </a:rPr>
              <a:t>To improve DEI atmosphere:</a:t>
            </a:r>
            <a:endParaRPr lang="en-US" sz="2000">
              <a:solidFill>
                <a:schemeClr val="tx1"/>
              </a:solidFill>
            </a:endParaRPr>
          </a:p>
          <a:p>
            <a:pPr>
              <a:lnSpc>
                <a:spcPct val="110000"/>
              </a:lnSpc>
            </a:pPr>
            <a:endParaRPr lang="en-US" sz="1800"/>
          </a:p>
          <a:p>
            <a:pPr marL="285750" indent="-285750">
              <a:lnSpc>
                <a:spcPct val="150000"/>
              </a:lnSpc>
              <a:buFont typeface="Arial,Sans-Serif"/>
              <a:buChar char="•"/>
            </a:pPr>
            <a:r>
              <a:rPr lang="en-US" sz="1800">
                <a:solidFill>
                  <a:schemeClr val="tx1"/>
                </a:solidFill>
                <a:latin typeface="Trebuchet MS"/>
              </a:rPr>
              <a:t>Enter data from all participants </a:t>
            </a:r>
            <a:endParaRPr lang="en-US" sz="1800"/>
          </a:p>
          <a:p>
            <a:pPr marL="285750" indent="-285750">
              <a:lnSpc>
                <a:spcPct val="150000"/>
              </a:lnSpc>
              <a:buFont typeface="Arial,Sans-Serif"/>
              <a:buChar char="•"/>
            </a:pPr>
            <a:r>
              <a:rPr lang="en-US" sz="1800">
                <a:solidFill>
                  <a:schemeClr val="tx1"/>
                </a:solidFill>
                <a:latin typeface="Trebuchet MS"/>
              </a:rPr>
              <a:t>Analyze visible results</a:t>
            </a:r>
            <a:endParaRPr lang="en-US" sz="1800">
              <a:solidFill>
                <a:schemeClr val="tx1"/>
              </a:solidFill>
            </a:endParaRPr>
          </a:p>
          <a:p>
            <a:pPr marL="285750" indent="-285750">
              <a:lnSpc>
                <a:spcPct val="150000"/>
              </a:lnSpc>
              <a:buFont typeface="Arial,Sans-Serif"/>
              <a:buChar char="•"/>
            </a:pPr>
            <a:r>
              <a:rPr lang="en-US" sz="1800">
                <a:solidFill>
                  <a:schemeClr val="tx1"/>
                </a:solidFill>
                <a:latin typeface="Trebuchet MS"/>
              </a:rPr>
              <a:t>Apply results to the organization</a:t>
            </a:r>
            <a:endParaRPr lang="en-US" sz="1800">
              <a:solidFill>
                <a:schemeClr val="tx1"/>
              </a:solidFill>
            </a:endParaRPr>
          </a:p>
          <a:p>
            <a:pPr marL="285750" indent="-285750">
              <a:lnSpc>
                <a:spcPct val="150000"/>
              </a:lnSpc>
              <a:buFont typeface="Arial,Sans-Serif"/>
              <a:buChar char="•"/>
            </a:pPr>
            <a:r>
              <a:rPr lang="en-US" sz="1800">
                <a:solidFill>
                  <a:schemeClr val="tx1"/>
                </a:solidFill>
                <a:latin typeface="Trebuchet MS"/>
              </a:rPr>
              <a:t>Assess the organization accordingly</a:t>
            </a:r>
            <a:endParaRPr lang="en-US">
              <a:solidFill>
                <a:schemeClr val="tx1"/>
              </a:solidFill>
            </a:endParaRPr>
          </a:p>
        </p:txBody>
      </p:sp>
      <p:sp>
        <p:nvSpPr>
          <p:cNvPr id="215" name="Google Shape;215;p25"/>
          <p:cNvSpPr txBox="1">
            <a:spLocks noGrp="1"/>
          </p:cNvSpPr>
          <p:nvPr>
            <p:ph type="sldNum" idx="12"/>
          </p:nvPr>
        </p:nvSpPr>
        <p:spPr>
          <a:xfrm>
            <a:off x="8339325" y="306089"/>
            <a:ext cx="21336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cxnSp>
        <p:nvCxnSpPr>
          <p:cNvPr id="4" name="Google Shape;147;p19">
            <a:extLst>
              <a:ext uri="{FF2B5EF4-FFF2-40B4-BE49-F238E27FC236}">
                <a16:creationId xmlns:a16="http://schemas.microsoft.com/office/drawing/2014/main" id="{FE69F44E-9E01-40CD-8A81-1C2EB9EF5CF0}"/>
              </a:ext>
            </a:extLst>
          </p:cNvPr>
          <p:cNvCxnSpPr/>
          <p:nvPr/>
        </p:nvCxnSpPr>
        <p:spPr>
          <a:xfrm>
            <a:off x="292963" y="805891"/>
            <a:ext cx="818910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495728" y="83035"/>
            <a:ext cx="3008400" cy="8715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200">
                <a:solidFill>
                  <a:srgbClr val="C00000"/>
                </a:solidFill>
                <a:latin typeface="Trebuchet MS"/>
              </a:rPr>
              <a:t>Overview</a:t>
            </a:r>
            <a:endParaRPr sz="3200">
              <a:solidFill>
                <a:srgbClr val="C00000"/>
              </a:solidFill>
              <a:latin typeface="Trebuchet MS"/>
            </a:endParaRPr>
          </a:p>
        </p:txBody>
      </p:sp>
      <p:sp>
        <p:nvSpPr>
          <p:cNvPr id="97" name="Google Shape;97;p14"/>
          <p:cNvSpPr txBox="1">
            <a:spLocks noGrp="1"/>
          </p:cNvSpPr>
          <p:nvPr>
            <p:ph type="body" idx="1"/>
          </p:nvPr>
        </p:nvSpPr>
        <p:spPr>
          <a:xfrm>
            <a:off x="387651" y="1193148"/>
            <a:ext cx="5758681" cy="3458099"/>
          </a:xfrm>
          <a:prstGeom prst="rect">
            <a:avLst/>
          </a:prstGeom>
        </p:spPr>
        <p:txBody>
          <a:bodyPr spcFirstLastPara="1" wrap="square" lIns="91425" tIns="45700" rIns="91425" bIns="45700" anchor="t" anchorCtr="0">
            <a:noAutofit/>
          </a:bodyPr>
          <a:lstStyle/>
          <a:p>
            <a:pPr marL="457200" lvl="0" indent="-387350" algn="l" rtl="0">
              <a:spcBef>
                <a:spcPts val="640"/>
              </a:spcBef>
              <a:spcAft>
                <a:spcPts val="0"/>
              </a:spcAft>
              <a:buSzPts val="2500"/>
              <a:buAutoNum type="arabicPeriod"/>
            </a:pPr>
            <a:r>
              <a:rPr lang="en-US" sz="2500">
                <a:latin typeface="Trebuchet MS"/>
              </a:rPr>
              <a:t>Introduction</a:t>
            </a:r>
          </a:p>
          <a:p>
            <a:pPr indent="-387350">
              <a:buSzPts val="2500"/>
              <a:buAutoNum type="arabicPeriod"/>
            </a:pPr>
            <a:r>
              <a:rPr lang="en-US" sz="2500">
                <a:latin typeface="Trebuchet MS"/>
              </a:rPr>
              <a:t>Instructions</a:t>
            </a:r>
          </a:p>
          <a:p>
            <a:pPr indent="-387350">
              <a:buSzPts val="2500"/>
              <a:buAutoNum type="arabicPeriod"/>
            </a:pPr>
            <a:r>
              <a:rPr lang="en-US" sz="2500">
                <a:latin typeface="Trebuchet MS"/>
              </a:rPr>
              <a:t>Scale Interpretations</a:t>
            </a:r>
          </a:p>
          <a:p>
            <a:pPr indent="-387350">
              <a:buSzPts val="2500"/>
              <a:buAutoNum type="arabicPeriod"/>
            </a:pPr>
            <a:r>
              <a:rPr lang="en-US" sz="2500">
                <a:latin typeface="Trebuchet MS"/>
              </a:rPr>
              <a:t>Conclusion</a:t>
            </a:r>
          </a:p>
          <a:p>
            <a:pPr indent="-387350">
              <a:buSzPts val="2500"/>
              <a:buAutoNum type="arabicPeriod"/>
            </a:pPr>
            <a:endParaRPr lang="en-US" sz="2500">
              <a:latin typeface="Trebuchet MS"/>
            </a:endParaRPr>
          </a:p>
          <a:p>
            <a:pPr lvl="1">
              <a:buSzPts val="2500"/>
              <a:buAutoNum type="arabicPeriod"/>
            </a:pPr>
            <a:endParaRPr lang="en-US" sz="2100">
              <a:latin typeface="Trebuchet MS"/>
            </a:endParaRPr>
          </a:p>
          <a:p>
            <a:pPr indent="-387350">
              <a:buSzPts val="2500"/>
              <a:buAutoNum type="arabicPeriod"/>
            </a:pPr>
            <a:endParaRPr lang="en-US" sz="2500"/>
          </a:p>
        </p:txBody>
      </p:sp>
      <p:sp>
        <p:nvSpPr>
          <p:cNvPr id="98" name="Google Shape;98;p14"/>
          <p:cNvSpPr txBox="1">
            <a:spLocks noGrp="1"/>
          </p:cNvSpPr>
          <p:nvPr>
            <p:ph type="sldNum" idx="12"/>
          </p:nvPr>
        </p:nvSpPr>
        <p:spPr>
          <a:xfrm>
            <a:off x="8339350" y="187039"/>
            <a:ext cx="21336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
        <p:nvSpPr>
          <p:cNvPr id="2" name="Google Shape;125;p17">
            <a:extLst>
              <a:ext uri="{FF2B5EF4-FFF2-40B4-BE49-F238E27FC236}">
                <a16:creationId xmlns:a16="http://schemas.microsoft.com/office/drawing/2014/main" id="{2852BE5C-5F2A-0843-9502-3D4F4D285DA8}"/>
              </a:ext>
            </a:extLst>
          </p:cNvPr>
          <p:cNvSpPr/>
          <p:nvPr/>
        </p:nvSpPr>
        <p:spPr>
          <a:xfrm>
            <a:off x="74720" y="4774168"/>
            <a:ext cx="3094500" cy="646200"/>
          </a:xfrm>
          <a:prstGeom prst="rect">
            <a:avLst/>
          </a:prstGeom>
          <a:noFill/>
          <a:ln>
            <a:noFill/>
          </a:ln>
        </p:spPr>
        <p:txBody>
          <a:bodyPr spcFirstLastPara="1" wrap="square" lIns="91425" tIns="45700" rIns="91425" bIns="45700" anchor="t" anchorCtr="0">
            <a:noAutofit/>
          </a:bodyPr>
          <a:lstStyle/>
          <a:p>
            <a:r>
              <a:rPr lang="en-US" sz="1800">
                <a:solidFill>
                  <a:schemeClr val="lt1"/>
                </a:solidFill>
                <a:latin typeface="Trebuchet MS"/>
                <a:ea typeface="Trebuchet MS"/>
                <a:cs typeface="Trebuchet MS"/>
                <a:sym typeface="Trebuchet MS"/>
              </a:rPr>
              <a:t>DEI Assessment Guide</a:t>
            </a:r>
            <a:endParaRPr sz="1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3" name="Google Shape;106;p15">
            <a:extLst>
              <a:ext uri="{FF2B5EF4-FFF2-40B4-BE49-F238E27FC236}">
                <a16:creationId xmlns:a16="http://schemas.microsoft.com/office/drawing/2014/main" id="{04F08C51-0313-49F2-AAAB-5DFF942EF736}"/>
              </a:ext>
            </a:extLst>
          </p:cNvPr>
          <p:cNvCxnSpPr/>
          <p:nvPr/>
        </p:nvCxnSpPr>
        <p:spPr>
          <a:xfrm>
            <a:off x="497840" y="1028700"/>
            <a:ext cx="8188960" cy="0"/>
          </a:xfrm>
          <a:prstGeom prst="straightConnector1">
            <a:avLst/>
          </a:prstGeom>
          <a:noFill/>
          <a:ln w="9525" cap="flat" cmpd="sng">
            <a:solidFill>
              <a:schemeClr val="dk1"/>
            </a:solidFill>
            <a:prstDash val="solid"/>
            <a:round/>
            <a:headEnd type="none" w="sm" len="sm"/>
            <a:tailEnd type="none" w="sm" len="sm"/>
          </a:ln>
        </p:spPr>
      </p:cxnSp>
      <p:pic>
        <p:nvPicPr>
          <p:cNvPr id="4" name="Picture 4" descr="A picture containing toy&#10;&#10;Description automatically generated">
            <a:extLst>
              <a:ext uri="{FF2B5EF4-FFF2-40B4-BE49-F238E27FC236}">
                <a16:creationId xmlns:a16="http://schemas.microsoft.com/office/drawing/2014/main" id="{D717A661-5FF7-42AD-A149-0318F8E4BECB}"/>
              </a:ext>
            </a:extLst>
          </p:cNvPr>
          <p:cNvPicPr>
            <a:picLocks noChangeAspect="1"/>
          </p:cNvPicPr>
          <p:nvPr/>
        </p:nvPicPr>
        <p:blipFill>
          <a:blip r:embed="rId3"/>
          <a:stretch>
            <a:fillRect/>
          </a:stretch>
        </p:blipFill>
        <p:spPr>
          <a:xfrm>
            <a:off x="3168051" y="2688185"/>
            <a:ext cx="5827142" cy="20423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5"/>
          <p:cNvSpPr txBox="1">
            <a:spLocks noGrp="1"/>
          </p:cNvSpPr>
          <p:nvPr>
            <p:ph type="title"/>
          </p:nvPr>
        </p:nvSpPr>
        <p:spPr>
          <a:xfrm>
            <a:off x="457200" y="306107"/>
            <a:ext cx="8229600" cy="8572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BC0523"/>
              </a:buClr>
              <a:buSzPts val="3200"/>
              <a:buFont typeface="Trebuchet MS"/>
              <a:buNone/>
            </a:pPr>
            <a:r>
              <a:rPr lang="en-US" sz="3200" b="1">
                <a:solidFill>
                  <a:srgbClr val="BC0523"/>
                </a:solidFill>
                <a:latin typeface="Trebuchet MS"/>
                <a:ea typeface="Trebuchet MS"/>
                <a:cs typeface="Trebuchet MS"/>
              </a:rPr>
              <a:t>Introduction</a:t>
            </a:r>
          </a:p>
        </p:txBody>
      </p:sp>
      <p:cxnSp>
        <p:nvCxnSpPr>
          <p:cNvPr id="106" name="Google Shape;106;p15"/>
          <p:cNvCxnSpPr/>
          <p:nvPr/>
        </p:nvCxnSpPr>
        <p:spPr>
          <a:xfrm>
            <a:off x="376802" y="968357"/>
            <a:ext cx="8188960" cy="0"/>
          </a:xfrm>
          <a:prstGeom prst="straightConnector1">
            <a:avLst/>
          </a:prstGeom>
          <a:noFill/>
          <a:ln w="9525" cap="flat" cmpd="sng">
            <a:solidFill>
              <a:schemeClr val="dk1"/>
            </a:solidFill>
            <a:prstDash val="solid"/>
            <a:round/>
            <a:headEnd type="none" w="sm" len="sm"/>
            <a:tailEnd type="none" w="sm" len="sm"/>
          </a:ln>
        </p:spPr>
      </p:cxnSp>
      <p:sp>
        <p:nvSpPr>
          <p:cNvPr id="107" name="Google Shape;107;p15"/>
          <p:cNvSpPr txBox="1"/>
          <p:nvPr/>
        </p:nvSpPr>
        <p:spPr>
          <a:xfrm>
            <a:off x="454718" y="1321639"/>
            <a:ext cx="7975500" cy="2144100"/>
          </a:xfrm>
          <a:prstGeom prst="rect">
            <a:avLst/>
          </a:prstGeom>
          <a:noFill/>
          <a:ln>
            <a:noFill/>
          </a:ln>
        </p:spPr>
        <p:txBody>
          <a:bodyPr spcFirstLastPara="1" wrap="square" lIns="91425" tIns="45700" rIns="91425" bIns="45700" anchor="t" anchorCtr="0">
            <a:noAutofit/>
          </a:bodyPr>
          <a:lstStyle/>
          <a:p>
            <a:r>
              <a:rPr lang="en-US" sz="1800" dirty="0">
                <a:latin typeface="Trebuchet MS"/>
                <a:ea typeface="Segoe UI"/>
                <a:cs typeface="Segoe UI"/>
              </a:rPr>
              <a:t>This workbook is a guide used by</a:t>
            </a:r>
            <a:r>
              <a:rPr lang="en-US" sz="1800">
                <a:solidFill>
                  <a:schemeClr val="tx1"/>
                </a:solidFill>
                <a:latin typeface="Trebuchet MS"/>
                <a:ea typeface="Segoe UI"/>
                <a:cs typeface="Segoe UI"/>
              </a:rPr>
              <a:t> the</a:t>
            </a:r>
            <a:r>
              <a:rPr lang="en-US" sz="1800" dirty="0">
                <a:latin typeface="Trebuchet MS"/>
                <a:ea typeface="Segoe UI"/>
                <a:cs typeface="Segoe UI"/>
              </a:rPr>
              <a:t> organization to assess the diversity, equity, and inclusion within </a:t>
            </a:r>
            <a:r>
              <a:rPr lang="en-US" sz="1800">
                <a:solidFill>
                  <a:schemeClr val="tx1"/>
                </a:solidFill>
                <a:latin typeface="Trebuchet MS"/>
                <a:ea typeface="Segoe UI"/>
                <a:cs typeface="Segoe UI"/>
              </a:rPr>
              <a:t>the</a:t>
            </a:r>
            <a:r>
              <a:rPr lang="en-US" sz="1800" dirty="0">
                <a:latin typeface="Trebuchet MS"/>
                <a:ea typeface="Segoe UI"/>
                <a:cs typeface="Segoe UI"/>
              </a:rPr>
              <a:t> organization. ​</a:t>
            </a:r>
          </a:p>
          <a:p>
            <a:pPr rtl="0"/>
            <a:r>
              <a:rPr lang="en-US" sz="1800" dirty="0">
                <a:latin typeface="Trebuchet MS"/>
                <a:ea typeface="Segoe UI"/>
                <a:cs typeface="Segoe UI"/>
              </a:rPr>
              <a:t>​</a:t>
            </a:r>
          </a:p>
          <a:p>
            <a:pPr rtl="0"/>
            <a:r>
              <a:rPr lang="en-US" sz="1800" dirty="0">
                <a:latin typeface="Trebuchet MS"/>
                <a:ea typeface="Segoe UI"/>
                <a:cs typeface="Segoe UI"/>
              </a:rPr>
              <a:t>Provided is an overview of the scales used and what concepts are targeted. Items for each assessment are accessible. A section to enter </a:t>
            </a:r>
            <a:r>
              <a:rPr lang="en-US" sz="1800">
                <a:solidFill>
                  <a:schemeClr val="tx1"/>
                </a:solidFill>
                <a:latin typeface="Trebuchet MS"/>
                <a:ea typeface="Segoe UI"/>
                <a:cs typeface="Segoe UI"/>
              </a:rPr>
              <a:t>your</a:t>
            </a:r>
            <a:r>
              <a:rPr lang="en-US" sz="1800" dirty="0">
                <a:latin typeface="Trebuchet MS"/>
                <a:ea typeface="Segoe UI"/>
                <a:cs typeface="Segoe UI"/>
              </a:rPr>
              <a:t> organization's data after the completion of the assessment is provided. Once the data is entered, scores will be automatically calculated. An interpretation guide for how to interpret the scores will be located on the last page.​</a:t>
            </a:r>
            <a:endParaRPr lang="en-US" sz="1800" b="1" dirty="0">
              <a:solidFill>
                <a:srgbClr val="595959"/>
              </a:solidFill>
              <a:latin typeface="Trebuchet MS"/>
            </a:endParaRPr>
          </a:p>
        </p:txBody>
      </p:sp>
      <p:sp>
        <p:nvSpPr>
          <p:cNvPr id="108" name="Google Shape;108;p15"/>
          <p:cNvSpPr txBox="1">
            <a:spLocks noGrp="1"/>
          </p:cNvSpPr>
          <p:nvPr>
            <p:ph type="sldNum" idx="12"/>
          </p:nvPr>
        </p:nvSpPr>
        <p:spPr>
          <a:xfrm>
            <a:off x="8339325" y="306089"/>
            <a:ext cx="21336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
        <p:nvSpPr>
          <p:cNvPr id="2" name="Google Shape;125;p17">
            <a:extLst>
              <a:ext uri="{FF2B5EF4-FFF2-40B4-BE49-F238E27FC236}">
                <a16:creationId xmlns:a16="http://schemas.microsoft.com/office/drawing/2014/main" id="{71A21B0A-0F60-BD46-8722-F9C65B958868}"/>
              </a:ext>
            </a:extLst>
          </p:cNvPr>
          <p:cNvSpPr/>
          <p:nvPr/>
        </p:nvSpPr>
        <p:spPr>
          <a:xfrm>
            <a:off x="74720" y="4774168"/>
            <a:ext cx="3094500" cy="646200"/>
          </a:xfrm>
          <a:prstGeom prst="rect">
            <a:avLst/>
          </a:prstGeom>
          <a:noFill/>
          <a:ln>
            <a:noFill/>
          </a:ln>
        </p:spPr>
        <p:txBody>
          <a:bodyPr spcFirstLastPara="1" wrap="square" lIns="91425" tIns="45700" rIns="91425" bIns="45700" anchor="t" anchorCtr="0">
            <a:noAutofit/>
          </a:bodyPr>
          <a:lstStyle/>
          <a:p>
            <a:r>
              <a:rPr lang="en-US" sz="1800">
                <a:solidFill>
                  <a:schemeClr val="lt1"/>
                </a:solidFill>
                <a:latin typeface="Trebuchet MS"/>
                <a:ea typeface="Trebuchet MS"/>
                <a:cs typeface="Trebuchet MS"/>
                <a:sym typeface="Trebuchet MS"/>
              </a:rPr>
              <a:t>DEI Assessment Guide</a:t>
            </a:r>
            <a:endParaRPr sz="1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457200" y="306107"/>
            <a:ext cx="8229600" cy="85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BC0523"/>
              </a:buClr>
              <a:buSzPts val="3200"/>
              <a:buFont typeface="Trebuchet MS"/>
              <a:buNone/>
            </a:pPr>
            <a:r>
              <a:rPr lang="en-US" sz="3200" b="1">
                <a:solidFill>
                  <a:srgbClr val="BC0523"/>
                </a:solidFill>
                <a:latin typeface="Trebuchet MS"/>
                <a:ea typeface="Trebuchet MS"/>
                <a:cs typeface="Trebuchet MS"/>
              </a:rPr>
              <a:t>Instructions</a:t>
            </a:r>
          </a:p>
        </p:txBody>
      </p:sp>
      <p:cxnSp>
        <p:nvCxnSpPr>
          <p:cNvPr id="115" name="Google Shape;115;p16"/>
          <p:cNvCxnSpPr/>
          <p:nvPr/>
        </p:nvCxnSpPr>
        <p:spPr>
          <a:xfrm>
            <a:off x="497840" y="1028700"/>
            <a:ext cx="8189100" cy="0"/>
          </a:xfrm>
          <a:prstGeom prst="straightConnector1">
            <a:avLst/>
          </a:prstGeom>
          <a:noFill/>
          <a:ln w="9525" cap="flat" cmpd="sng">
            <a:solidFill>
              <a:schemeClr val="dk1"/>
            </a:solidFill>
            <a:prstDash val="solid"/>
            <a:round/>
            <a:headEnd type="none" w="sm" len="sm"/>
            <a:tailEnd type="none" w="sm" len="sm"/>
          </a:ln>
        </p:spPr>
      </p:cxnSp>
      <p:sp>
        <p:nvSpPr>
          <p:cNvPr id="116" name="Google Shape;116;p16"/>
          <p:cNvSpPr txBox="1"/>
          <p:nvPr/>
        </p:nvSpPr>
        <p:spPr>
          <a:xfrm>
            <a:off x="497840" y="1431984"/>
            <a:ext cx="7975500" cy="701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lang="en-US" sz="1800" b="1">
              <a:solidFill>
                <a:srgbClr val="595959"/>
              </a:solidFill>
              <a:latin typeface="Trebuchet MS"/>
            </a:endParaRPr>
          </a:p>
        </p:txBody>
      </p:sp>
      <p:sp>
        <p:nvSpPr>
          <p:cNvPr id="117" name="Google Shape;117;p16"/>
          <p:cNvSpPr txBox="1"/>
          <p:nvPr/>
        </p:nvSpPr>
        <p:spPr>
          <a:xfrm>
            <a:off x="496820" y="1224518"/>
            <a:ext cx="7533397" cy="2904248"/>
          </a:xfrm>
          <a:prstGeom prst="rect">
            <a:avLst/>
          </a:prstGeom>
          <a:noFill/>
          <a:ln>
            <a:noFill/>
          </a:ln>
        </p:spPr>
        <p:txBody>
          <a:bodyPr spcFirstLastPara="1" wrap="square" lIns="91425" tIns="45700" rIns="91425" bIns="45700" anchor="t" anchorCtr="0">
            <a:noAutofit/>
          </a:bodyPr>
          <a:lstStyle/>
          <a:p>
            <a:pPr marL="285750" indent="-285750">
              <a:spcBef>
                <a:spcPts val="1000"/>
              </a:spcBef>
              <a:buSzPts val="1600"/>
              <a:buChar char="•"/>
            </a:pPr>
            <a:r>
              <a:rPr lang="en-US" sz="1600" dirty="0">
                <a:latin typeface="Trebuchet MS"/>
                <a:ea typeface="Trebuchet MS"/>
                <a:cs typeface="Times New Roman"/>
              </a:rPr>
              <a:t>Choose a </a:t>
            </a:r>
            <a:r>
              <a:rPr lang="en-US" sz="1600" b="1" dirty="0">
                <a:latin typeface="Trebuchet MS"/>
                <a:ea typeface="Trebuchet MS"/>
                <a:cs typeface="Times New Roman"/>
              </a:rPr>
              <a:t>survey platform</a:t>
            </a:r>
            <a:r>
              <a:rPr lang="en-US" sz="1600" dirty="0">
                <a:latin typeface="Trebuchet MS"/>
                <a:ea typeface="Trebuchet MS"/>
                <a:cs typeface="Times New Roman"/>
              </a:rPr>
              <a:t> (e.g., Qualtrics, Survey Monkey) to take the assessment on. </a:t>
            </a:r>
            <a:endParaRPr lang="en-US" sz="1600" dirty="0">
              <a:latin typeface="Trebuchet MS"/>
              <a:ea typeface="Trebuchet MS"/>
            </a:endParaRPr>
          </a:p>
          <a:p>
            <a:pPr marL="285750" indent="-285750">
              <a:spcBef>
                <a:spcPts val="1000"/>
              </a:spcBef>
              <a:buSzPts val="1600"/>
              <a:buChar char="•"/>
            </a:pPr>
            <a:r>
              <a:rPr lang="en-US" sz="1600" dirty="0">
                <a:latin typeface="Trebuchet MS"/>
                <a:ea typeface="Trebuchet MS"/>
                <a:cs typeface="Times New Roman"/>
              </a:rPr>
              <a:t>Use the </a:t>
            </a:r>
            <a:r>
              <a:rPr lang="en-US" sz="1600" b="1" dirty="0">
                <a:latin typeface="Trebuchet MS"/>
                <a:ea typeface="Trebuchet MS"/>
                <a:cs typeface="Times New Roman"/>
              </a:rPr>
              <a:t>items</a:t>
            </a:r>
            <a:r>
              <a:rPr lang="en-US" sz="1600" dirty="0">
                <a:latin typeface="Trebuchet MS"/>
                <a:ea typeface="Trebuchet MS"/>
                <a:cs typeface="Times New Roman"/>
              </a:rPr>
              <a:t> and</a:t>
            </a:r>
            <a:r>
              <a:rPr lang="en-US" sz="1600" b="1" dirty="0">
                <a:latin typeface="Trebuchet MS"/>
                <a:ea typeface="Trebuchet MS"/>
                <a:cs typeface="Times New Roman"/>
              </a:rPr>
              <a:t> rating scale</a:t>
            </a:r>
            <a:r>
              <a:rPr lang="en-US" sz="1600" dirty="0">
                <a:latin typeface="Trebuchet MS"/>
                <a:ea typeface="Trebuchet MS"/>
                <a:cs typeface="Times New Roman"/>
              </a:rPr>
              <a:t> under the  "</a:t>
            </a:r>
            <a:r>
              <a:rPr lang="en-US" sz="1600" b="1" dirty="0">
                <a:latin typeface="Trebuchet MS"/>
                <a:ea typeface="Trebuchet MS"/>
                <a:cs typeface="Times New Roman"/>
              </a:rPr>
              <a:t>Scale Items</a:t>
            </a:r>
            <a:r>
              <a:rPr lang="en-US" sz="1600" dirty="0">
                <a:latin typeface="Trebuchet MS"/>
                <a:ea typeface="Trebuchet MS"/>
                <a:cs typeface="Times New Roman"/>
              </a:rPr>
              <a:t>" sheet to create the assessment. Use the </a:t>
            </a:r>
            <a:r>
              <a:rPr lang="en-US" sz="1600" b="1" dirty="0">
                <a:latin typeface="Trebuchet MS"/>
                <a:ea typeface="Trebuchet MS"/>
                <a:cs typeface="Times New Roman"/>
              </a:rPr>
              <a:t>demographic questions </a:t>
            </a:r>
            <a:r>
              <a:rPr lang="en-US" sz="1600" dirty="0">
                <a:latin typeface="Trebuchet MS"/>
                <a:ea typeface="Trebuchet MS"/>
                <a:cs typeface="Times New Roman"/>
              </a:rPr>
              <a:t>provided at the end of your assessment.</a:t>
            </a:r>
            <a:endParaRPr lang="en-US" sz="1600" dirty="0">
              <a:latin typeface="Trebuchet MS"/>
              <a:ea typeface="Trebuchet MS"/>
            </a:endParaRPr>
          </a:p>
          <a:p>
            <a:pPr marL="285750" indent="-285750">
              <a:spcBef>
                <a:spcPts val="1000"/>
              </a:spcBef>
              <a:buSzPts val="1600"/>
              <a:buChar char="•"/>
            </a:pPr>
            <a:r>
              <a:rPr lang="en-US" sz="1600" dirty="0">
                <a:latin typeface="Trebuchet MS"/>
                <a:ea typeface="Trebuchet MS"/>
                <a:cs typeface="Times New Roman"/>
              </a:rPr>
              <a:t>Once the survey is complete, </a:t>
            </a:r>
            <a:r>
              <a:rPr lang="en-US" sz="1600" b="1" dirty="0">
                <a:latin typeface="Trebuchet MS"/>
                <a:ea typeface="Trebuchet MS"/>
                <a:cs typeface="Times New Roman"/>
              </a:rPr>
              <a:t>copy and paste results</a:t>
            </a:r>
            <a:r>
              <a:rPr lang="en-US" sz="1600" dirty="0">
                <a:latin typeface="Trebuchet MS"/>
                <a:ea typeface="Trebuchet MS"/>
                <a:cs typeface="Times New Roman"/>
              </a:rPr>
              <a:t> on the </a:t>
            </a:r>
            <a:r>
              <a:rPr lang="en-US" sz="1600" b="1" dirty="0">
                <a:latin typeface="Trebuchet MS"/>
                <a:ea typeface="Trebuchet MS"/>
                <a:cs typeface="Times New Roman"/>
              </a:rPr>
              <a:t>"Data Entry Pre-Training Scores</a:t>
            </a:r>
            <a:r>
              <a:rPr lang="en-US" sz="1600" dirty="0">
                <a:latin typeface="Trebuchet MS"/>
                <a:ea typeface="Trebuchet MS"/>
                <a:cs typeface="Times New Roman"/>
              </a:rPr>
              <a:t>" sheet. </a:t>
            </a:r>
          </a:p>
          <a:p>
            <a:pPr marL="285750" indent="-285750">
              <a:spcBef>
                <a:spcPts val="1000"/>
              </a:spcBef>
              <a:buSzPts val="1600"/>
              <a:buChar char="•"/>
            </a:pPr>
            <a:endParaRPr lang="en-US" sz="1600" dirty="0">
              <a:latin typeface="Trebuchet MS"/>
              <a:ea typeface="Trebuchet MS"/>
              <a:cs typeface="Times New Roman"/>
            </a:endParaRPr>
          </a:p>
          <a:p>
            <a:pPr>
              <a:spcBef>
                <a:spcPts val="1000"/>
              </a:spcBef>
              <a:buSzPts val="1600"/>
            </a:pPr>
            <a:r>
              <a:rPr lang="en-US" sz="1600" dirty="0">
                <a:latin typeface="Trebuchet MS"/>
              </a:rPr>
              <a:t>***If you decide to use the assessments one time, use the</a:t>
            </a:r>
            <a:r>
              <a:rPr lang="en-US" sz="1600" b="1" dirty="0">
                <a:latin typeface="Trebuchet MS"/>
              </a:rPr>
              <a:t> "Data Entry Pre-Training Scores"</a:t>
            </a:r>
            <a:r>
              <a:rPr lang="en-US" sz="1600" dirty="0">
                <a:latin typeface="Trebuchet MS"/>
              </a:rPr>
              <a:t> sheet.*** </a:t>
            </a:r>
            <a:endParaRPr lang="en-US" sz="1600" dirty="0"/>
          </a:p>
          <a:p>
            <a:pPr marL="285750" indent="-285750">
              <a:spcBef>
                <a:spcPts val="1000"/>
              </a:spcBef>
              <a:buSzPts val="1600"/>
              <a:buChar char="•"/>
            </a:pPr>
            <a:endParaRPr lang="en-US" sz="1600" dirty="0">
              <a:latin typeface="Trebuchet MS"/>
              <a:ea typeface="Trebuchet MS"/>
            </a:endParaRPr>
          </a:p>
          <a:p>
            <a:pPr marL="457200" indent="-457200">
              <a:spcBef>
                <a:spcPts val="1000"/>
              </a:spcBef>
              <a:buSzPts val="1600"/>
              <a:buFont typeface="Arial"/>
              <a:buChar char="•"/>
            </a:pPr>
            <a:endParaRPr lang="en-US" sz="1600" dirty="0">
              <a:latin typeface="Trebuchet MS"/>
              <a:ea typeface="Trebuchet MS"/>
              <a:cs typeface="Times New Roman"/>
            </a:endParaRPr>
          </a:p>
          <a:p>
            <a:pPr marL="285750" indent="-285750">
              <a:lnSpc>
                <a:spcPct val="90000"/>
              </a:lnSpc>
              <a:spcBef>
                <a:spcPts val="1000"/>
              </a:spcBef>
              <a:buClr>
                <a:srgbClr val="595959"/>
              </a:buClr>
              <a:buSzPts val="1600"/>
              <a:buFont typeface="Wingdings"/>
              <a:buChar char="§"/>
            </a:pPr>
            <a:endParaRPr lang="en-US" sz="1600" dirty="0">
              <a:latin typeface="Trebuchet MS"/>
              <a:ea typeface="Trebuchet MS"/>
              <a:cs typeface="Times New Roman"/>
            </a:endParaRPr>
          </a:p>
          <a:p>
            <a:pPr marL="285750" indent="-285750">
              <a:lnSpc>
                <a:spcPct val="150000"/>
              </a:lnSpc>
              <a:buClr>
                <a:srgbClr val="595959"/>
              </a:buClr>
              <a:buSzPts val="1600"/>
              <a:buFont typeface="Arial"/>
              <a:buChar char="•"/>
            </a:pPr>
            <a:endParaRPr lang="en-US" sz="1600" dirty="0">
              <a:solidFill>
                <a:srgbClr val="595959"/>
              </a:solidFill>
              <a:latin typeface="Trebuchet MS"/>
              <a:ea typeface="Trebuchet MS"/>
              <a:cs typeface="Trebuchet MS"/>
            </a:endParaRPr>
          </a:p>
        </p:txBody>
      </p:sp>
      <p:sp>
        <p:nvSpPr>
          <p:cNvPr id="118" name="Google Shape;118;p16"/>
          <p:cNvSpPr txBox="1">
            <a:spLocks noGrp="1"/>
          </p:cNvSpPr>
          <p:nvPr>
            <p:ph type="sldNum" idx="12"/>
          </p:nvPr>
        </p:nvSpPr>
        <p:spPr>
          <a:xfrm>
            <a:off x="8354150" y="351514"/>
            <a:ext cx="21336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
        <p:nvSpPr>
          <p:cNvPr id="2" name="Google Shape;125;p17">
            <a:extLst>
              <a:ext uri="{FF2B5EF4-FFF2-40B4-BE49-F238E27FC236}">
                <a16:creationId xmlns:a16="http://schemas.microsoft.com/office/drawing/2014/main" id="{43E997F5-53B4-404A-8BE0-C4FC45AEE814}"/>
              </a:ext>
            </a:extLst>
          </p:cNvPr>
          <p:cNvSpPr/>
          <p:nvPr/>
        </p:nvSpPr>
        <p:spPr>
          <a:xfrm>
            <a:off x="74720" y="4774168"/>
            <a:ext cx="3094500" cy="646200"/>
          </a:xfrm>
          <a:prstGeom prst="rect">
            <a:avLst/>
          </a:prstGeom>
          <a:noFill/>
          <a:ln>
            <a:noFill/>
          </a:ln>
        </p:spPr>
        <p:txBody>
          <a:bodyPr spcFirstLastPara="1" wrap="square" lIns="91425" tIns="45700" rIns="91425" bIns="45700" anchor="t" anchorCtr="0">
            <a:noAutofit/>
          </a:bodyPr>
          <a:lstStyle/>
          <a:p>
            <a:r>
              <a:rPr lang="en-US" sz="1800">
                <a:solidFill>
                  <a:schemeClr val="lt1"/>
                </a:solidFill>
                <a:latin typeface="Trebuchet MS"/>
                <a:ea typeface="Trebuchet MS"/>
                <a:cs typeface="Trebuchet MS"/>
                <a:sym typeface="Trebuchet MS"/>
              </a:rPr>
              <a:t>DEI Assessment Guide</a:t>
            </a:r>
            <a:endParaRPr sz="18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457200" y="306107"/>
            <a:ext cx="8229600" cy="857400"/>
          </a:xfrm>
          <a:prstGeom prst="rect">
            <a:avLst/>
          </a:prstGeom>
          <a:noFill/>
          <a:ln>
            <a:noFill/>
          </a:ln>
        </p:spPr>
        <p:txBody>
          <a:bodyPr spcFirstLastPara="1" wrap="square" lIns="91425" tIns="45700" rIns="91425" bIns="45700" anchor="t" anchorCtr="0">
            <a:noAutofit/>
          </a:bodyPr>
          <a:lstStyle/>
          <a:p>
            <a:pPr algn="l">
              <a:buClr>
                <a:srgbClr val="BC0523"/>
              </a:buClr>
              <a:buSzPts val="3200"/>
            </a:pPr>
            <a:r>
              <a:rPr lang="en-US" sz="3200" b="1">
                <a:solidFill>
                  <a:srgbClr val="BC0523"/>
                </a:solidFill>
                <a:latin typeface="Trebuchet MS"/>
                <a:ea typeface="Trebuchet MS"/>
                <a:cs typeface="Trebuchet MS"/>
              </a:rPr>
              <a:t>Instructions continued</a:t>
            </a:r>
          </a:p>
        </p:txBody>
      </p:sp>
      <p:sp>
        <p:nvSpPr>
          <p:cNvPr id="125" name="Google Shape;125;p17"/>
          <p:cNvSpPr/>
          <p:nvPr/>
        </p:nvSpPr>
        <p:spPr>
          <a:xfrm>
            <a:off x="74720" y="4774168"/>
            <a:ext cx="3094500" cy="646200"/>
          </a:xfrm>
          <a:prstGeom prst="rect">
            <a:avLst/>
          </a:prstGeom>
          <a:noFill/>
          <a:ln>
            <a:noFill/>
          </a:ln>
        </p:spPr>
        <p:txBody>
          <a:bodyPr spcFirstLastPara="1" wrap="square" lIns="91425" tIns="45700" rIns="91425" bIns="45700" anchor="t" anchorCtr="0">
            <a:noAutofit/>
          </a:bodyPr>
          <a:lstStyle/>
          <a:p>
            <a:r>
              <a:rPr lang="en-US" sz="1800">
                <a:solidFill>
                  <a:schemeClr val="lt1"/>
                </a:solidFill>
                <a:latin typeface="Trebuchet MS"/>
                <a:sym typeface="Trebuchet MS"/>
              </a:rPr>
              <a:t>DEI Assessment Guide</a:t>
            </a:r>
            <a:endParaRPr lang="en-US">
              <a:solidFill>
                <a:schemeClr val="lt1"/>
              </a:solidFill>
            </a:endParaRPr>
          </a:p>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126" name="Google Shape;126;p17"/>
          <p:cNvCxnSpPr/>
          <p:nvPr/>
        </p:nvCxnSpPr>
        <p:spPr>
          <a:xfrm>
            <a:off x="497840" y="953219"/>
            <a:ext cx="8189100" cy="0"/>
          </a:xfrm>
          <a:prstGeom prst="straightConnector1">
            <a:avLst/>
          </a:prstGeom>
          <a:noFill/>
          <a:ln w="9525" cap="flat" cmpd="sng">
            <a:solidFill>
              <a:schemeClr val="dk1"/>
            </a:solidFill>
            <a:prstDash val="solid"/>
            <a:round/>
            <a:headEnd type="none" w="sm" len="sm"/>
            <a:tailEnd type="none" w="sm" len="sm"/>
          </a:ln>
        </p:spPr>
      </p:cxnSp>
      <p:sp>
        <p:nvSpPr>
          <p:cNvPr id="127" name="Google Shape;127;p17"/>
          <p:cNvSpPr txBox="1"/>
          <p:nvPr/>
        </p:nvSpPr>
        <p:spPr>
          <a:xfrm>
            <a:off x="497840" y="1326450"/>
            <a:ext cx="7628383" cy="2788716"/>
          </a:xfrm>
          <a:prstGeom prst="rect">
            <a:avLst/>
          </a:prstGeom>
          <a:noFill/>
          <a:ln>
            <a:noFill/>
          </a:ln>
        </p:spPr>
        <p:txBody>
          <a:bodyPr spcFirstLastPara="1" wrap="square" lIns="91425" tIns="91425" rIns="91425" bIns="91425" anchor="ctr" anchorCtr="0">
            <a:noAutofit/>
          </a:bodyPr>
          <a:lstStyle/>
          <a:p>
            <a:pPr marL="285750" indent="-285750">
              <a:spcBef>
                <a:spcPts val="1000"/>
              </a:spcBef>
              <a:buChar char="•"/>
            </a:pPr>
            <a:r>
              <a:rPr lang="en-US" sz="1600" dirty="0">
                <a:latin typeface="Trebuchet MS"/>
              </a:rPr>
              <a:t>Complete the Diversity, Equity, and Inclusion Training.</a:t>
            </a:r>
          </a:p>
          <a:p>
            <a:pPr marL="285750" indent="-285750">
              <a:spcBef>
                <a:spcPts val="1000"/>
              </a:spcBef>
              <a:buChar char="•"/>
            </a:pPr>
            <a:r>
              <a:rPr lang="en-US" sz="1600" dirty="0">
                <a:latin typeface="Trebuchet MS"/>
              </a:rPr>
              <a:t>After the training, administer the same assessment again to see how scores have changed post-training.</a:t>
            </a:r>
            <a:endParaRPr lang="en-US" sz="1600" dirty="0">
              <a:latin typeface="Trebuchet MS"/>
              <a:ea typeface="Trebuchet MS"/>
            </a:endParaRPr>
          </a:p>
          <a:p>
            <a:pPr marL="285750" indent="-285750">
              <a:spcBef>
                <a:spcPts val="1000"/>
              </a:spcBef>
              <a:buSzPts val="1800"/>
              <a:buChar char="•"/>
            </a:pPr>
            <a:r>
              <a:rPr lang="en-US" sz="1600" b="1" dirty="0">
                <a:latin typeface="Trebuchet MS"/>
                <a:ea typeface="Trebuchet MS"/>
              </a:rPr>
              <a:t>Copy and paste</a:t>
            </a:r>
            <a:r>
              <a:rPr lang="en-US" sz="1600" dirty="0">
                <a:latin typeface="Trebuchet MS"/>
                <a:ea typeface="Trebuchet MS"/>
              </a:rPr>
              <a:t> post-training scores on the "</a:t>
            </a:r>
            <a:r>
              <a:rPr lang="en-US" sz="1600" b="1" dirty="0">
                <a:latin typeface="Trebuchet MS"/>
                <a:ea typeface="Trebuchet MS"/>
              </a:rPr>
              <a:t>Data Entry Post-Training Scores</a:t>
            </a:r>
            <a:r>
              <a:rPr lang="en-US" sz="1600" dirty="0">
                <a:latin typeface="Trebuchet MS"/>
                <a:ea typeface="Trebuchet MS"/>
              </a:rPr>
              <a:t>" sheet. </a:t>
            </a:r>
          </a:p>
          <a:p>
            <a:pPr marL="285750" indent="-285750">
              <a:spcBef>
                <a:spcPts val="1000"/>
              </a:spcBef>
              <a:buSzPts val="1800"/>
              <a:buFont typeface="Arial"/>
              <a:buChar char="•"/>
            </a:pPr>
            <a:r>
              <a:rPr lang="en-US" sz="1600" dirty="0">
                <a:latin typeface="Trebuchet MS"/>
              </a:rPr>
              <a:t>To </a:t>
            </a:r>
            <a:r>
              <a:rPr lang="en-US" sz="1600" b="1" dirty="0">
                <a:latin typeface="Trebuchet MS"/>
              </a:rPr>
              <a:t>view the calculations</a:t>
            </a:r>
            <a:r>
              <a:rPr lang="en-US" sz="1600" dirty="0">
                <a:latin typeface="Trebuchet MS"/>
              </a:rPr>
              <a:t> on how the assessment was analyzed, look at the "</a:t>
            </a:r>
            <a:r>
              <a:rPr lang="en-US" sz="1600" b="1" dirty="0">
                <a:latin typeface="Trebuchet MS"/>
              </a:rPr>
              <a:t>Pre &amp; Post-Training Calculations</a:t>
            </a:r>
            <a:r>
              <a:rPr lang="en-US" sz="1600" dirty="0">
                <a:latin typeface="Trebuchet MS"/>
              </a:rPr>
              <a:t>". Do not edit, change, or move calculations from this sheet. This sheet is hidden,                                             unhide it to view calculations.</a:t>
            </a:r>
            <a:endParaRPr lang="en-US" sz="1600" dirty="0"/>
          </a:p>
          <a:p>
            <a:pPr>
              <a:spcBef>
                <a:spcPts val="1000"/>
              </a:spcBef>
              <a:buSzPts val="1800"/>
            </a:pPr>
            <a:endParaRPr lang="en-US" sz="1600" dirty="0">
              <a:latin typeface="Trebuchet MS"/>
              <a:ea typeface="Trebuchet MS"/>
            </a:endParaRPr>
          </a:p>
          <a:p>
            <a:pPr marL="114300">
              <a:lnSpc>
                <a:spcPct val="150000"/>
              </a:lnSpc>
              <a:buClr>
                <a:srgbClr val="595959"/>
              </a:buClr>
              <a:buSzPts val="1800"/>
            </a:pPr>
            <a:endParaRPr sz="1600" dirty="0">
              <a:solidFill>
                <a:srgbClr val="595959"/>
              </a:solidFill>
              <a:latin typeface="Trebuchet MS"/>
              <a:ea typeface="Trebuchet MS"/>
              <a:cs typeface="Trebuchet MS"/>
            </a:endParaRPr>
          </a:p>
        </p:txBody>
      </p:sp>
      <p:sp>
        <p:nvSpPr>
          <p:cNvPr id="128" name="Google Shape;128;p17"/>
          <p:cNvSpPr txBox="1">
            <a:spLocks noGrp="1"/>
          </p:cNvSpPr>
          <p:nvPr>
            <p:ph type="sldNum" idx="12"/>
          </p:nvPr>
        </p:nvSpPr>
        <p:spPr>
          <a:xfrm>
            <a:off x="8339350" y="306089"/>
            <a:ext cx="21336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pic>
        <p:nvPicPr>
          <p:cNvPr id="2" name="Picture 2" descr="A picture containing tableware, plate&#10;&#10;Description automatically generated">
            <a:extLst>
              <a:ext uri="{FF2B5EF4-FFF2-40B4-BE49-F238E27FC236}">
                <a16:creationId xmlns:a16="http://schemas.microsoft.com/office/drawing/2014/main" id="{3EC8961B-8688-40AA-A8FD-050FB8A55BF9}"/>
              </a:ext>
            </a:extLst>
          </p:cNvPr>
          <p:cNvPicPr>
            <a:picLocks noChangeAspect="1"/>
          </p:cNvPicPr>
          <p:nvPr/>
        </p:nvPicPr>
        <p:blipFill>
          <a:blip r:embed="rId3"/>
          <a:stretch>
            <a:fillRect/>
          </a:stretch>
        </p:blipFill>
        <p:spPr>
          <a:xfrm>
            <a:off x="5701552" y="3203696"/>
            <a:ext cx="3239541" cy="15704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B47B-6A10-4CAA-96F6-4E2CDFDCCE4C}"/>
              </a:ext>
            </a:extLst>
          </p:cNvPr>
          <p:cNvSpPr>
            <a:spLocks noGrp="1"/>
          </p:cNvSpPr>
          <p:nvPr>
            <p:ph type="title"/>
          </p:nvPr>
        </p:nvSpPr>
        <p:spPr>
          <a:xfrm>
            <a:off x="424851" y="400073"/>
            <a:ext cx="8218817" cy="566109"/>
          </a:xfrm>
        </p:spPr>
        <p:txBody>
          <a:bodyPr/>
          <a:lstStyle/>
          <a:p>
            <a:pPr algn="l"/>
            <a:r>
              <a:rPr lang="en-US" sz="3200" b="1">
                <a:solidFill>
                  <a:srgbClr val="BC0523"/>
                </a:solidFill>
                <a:latin typeface="Trebuchet MS"/>
              </a:rPr>
              <a:t>Instructions continued</a:t>
            </a:r>
            <a:endParaRPr lang="en-US" sz="3200" b="1"/>
          </a:p>
          <a:p>
            <a:endParaRPr lang="en-US" sz="3200" b="1"/>
          </a:p>
        </p:txBody>
      </p:sp>
      <p:cxnSp>
        <p:nvCxnSpPr>
          <p:cNvPr id="6" name="Google Shape;115;p16">
            <a:extLst>
              <a:ext uri="{FF2B5EF4-FFF2-40B4-BE49-F238E27FC236}">
                <a16:creationId xmlns:a16="http://schemas.microsoft.com/office/drawing/2014/main" id="{FFA2ACA6-40DC-40CA-B588-7F2A3F14A6F9}"/>
              </a:ext>
            </a:extLst>
          </p:cNvPr>
          <p:cNvCxnSpPr/>
          <p:nvPr/>
        </p:nvCxnSpPr>
        <p:spPr>
          <a:xfrm>
            <a:off x="497840" y="1028700"/>
            <a:ext cx="8189100" cy="0"/>
          </a:xfrm>
          <a:prstGeom prst="straightConnector1">
            <a:avLst/>
          </a:prstGeom>
          <a:noFill/>
          <a:ln w="9525" cap="flat" cmpd="sng">
            <a:solidFill>
              <a:schemeClr val="dk1"/>
            </a:solidFill>
            <a:prstDash val="solid"/>
            <a:round/>
            <a:headEnd type="none" w="sm" len="sm"/>
            <a:tailEnd type="none" w="sm" len="sm"/>
          </a:ln>
        </p:spPr>
      </p:cxnSp>
      <p:sp>
        <p:nvSpPr>
          <p:cNvPr id="7" name="TextBox 6">
            <a:extLst>
              <a:ext uri="{FF2B5EF4-FFF2-40B4-BE49-F238E27FC236}">
                <a16:creationId xmlns:a16="http://schemas.microsoft.com/office/drawing/2014/main" id="{22B9DE5B-A4C3-4746-8307-43EA8064A99A}"/>
              </a:ext>
            </a:extLst>
          </p:cNvPr>
          <p:cNvSpPr txBox="1"/>
          <p:nvPr/>
        </p:nvSpPr>
        <p:spPr>
          <a:xfrm>
            <a:off x="429164" y="1135452"/>
            <a:ext cx="8026879" cy="30675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Sans-Serif"/>
              <a:buChar char="•"/>
            </a:pPr>
            <a:r>
              <a:rPr lang="en-US" sz="1600" dirty="0">
                <a:latin typeface="Trebuchet MS"/>
              </a:rPr>
              <a:t>For interpretations and results, go to "</a:t>
            </a:r>
            <a:r>
              <a:rPr lang="en-US" sz="1600" b="1" dirty="0">
                <a:latin typeface="Trebuchet MS"/>
              </a:rPr>
              <a:t>Pre &amp; Post-Training Interpretations</a:t>
            </a:r>
            <a:r>
              <a:rPr lang="en-US" sz="1600" dirty="0">
                <a:latin typeface="Trebuchet MS"/>
              </a:rPr>
              <a:t>". </a:t>
            </a:r>
            <a:endParaRPr lang="en-US" sz="1600" dirty="0"/>
          </a:p>
          <a:p>
            <a:pPr marL="285750" indent="-285750">
              <a:spcBef>
                <a:spcPts val="1000"/>
              </a:spcBef>
              <a:buFont typeface="Arial,Sans-Serif"/>
              <a:buChar char="•"/>
            </a:pPr>
            <a:r>
              <a:rPr lang="en-US" sz="1600" dirty="0">
                <a:latin typeface="Trebuchet MS"/>
              </a:rPr>
              <a:t>Refer to ”</a:t>
            </a:r>
            <a:r>
              <a:rPr lang="en-US" sz="1600" b="1" dirty="0">
                <a:latin typeface="Trebuchet MS"/>
              </a:rPr>
              <a:t>Sample Characteristics</a:t>
            </a:r>
            <a:r>
              <a:rPr lang="en-US" sz="1600" dirty="0">
                <a:latin typeface="Trebuchet MS"/>
              </a:rPr>
              <a:t>" for the breakdown of demographic groups. Do not edit, change, or move calculations for this sheet. </a:t>
            </a:r>
          </a:p>
          <a:p>
            <a:pPr marL="285750" indent="-285750">
              <a:spcBef>
                <a:spcPts val="1000"/>
              </a:spcBef>
              <a:buFont typeface="Arial,Sans-Serif"/>
              <a:buChar char="•"/>
            </a:pPr>
            <a:r>
              <a:rPr lang="en-US" sz="1600" dirty="0"/>
              <a:t>To view demographic calculations on the minority demographic question, refer to "</a:t>
            </a:r>
            <a:r>
              <a:rPr lang="en-US" sz="1600" b="1" dirty="0"/>
              <a:t>Minority Demographics Calcs</a:t>
            </a:r>
            <a:r>
              <a:rPr lang="en-US" sz="1600" dirty="0"/>
              <a:t>". This sheet is hidden, unhide it to view calculations.​</a:t>
            </a:r>
          </a:p>
          <a:p>
            <a:pPr marL="285750" indent="-285750">
              <a:spcBef>
                <a:spcPts val="1000"/>
              </a:spcBef>
              <a:buFont typeface="Arial,Sans-Serif"/>
              <a:buChar char="•"/>
            </a:pPr>
            <a:r>
              <a:rPr lang="en-US" sz="1600" dirty="0"/>
              <a:t> For demographic calculations on the importance of DEI, refer to "</a:t>
            </a:r>
            <a:r>
              <a:rPr lang="en-US" sz="1600" b="1" dirty="0"/>
              <a:t>DEI Demographics Calcs</a:t>
            </a:r>
            <a:r>
              <a:rPr lang="en-US" sz="1600" dirty="0"/>
              <a:t>". This sheet is hidden, unhide it to view calculations.</a:t>
            </a:r>
          </a:p>
          <a:p>
            <a:pPr marL="285750" indent="-285750">
              <a:spcBef>
                <a:spcPts val="1000"/>
              </a:spcBef>
              <a:buFont typeface="Arial,Sans-Serif"/>
              <a:buChar char="•"/>
            </a:pPr>
            <a:r>
              <a:rPr lang="en-US" sz="1600" dirty="0">
                <a:latin typeface="Trebuchet MS"/>
              </a:rPr>
              <a:t>To view differences by demographic variables go to "</a:t>
            </a:r>
            <a:r>
              <a:rPr lang="en-US" sz="1600" b="1" dirty="0">
                <a:latin typeface="Trebuchet MS"/>
              </a:rPr>
              <a:t>Demographic Interpretations</a:t>
            </a:r>
            <a:r>
              <a:rPr lang="en-US" sz="1600" dirty="0">
                <a:latin typeface="Trebuchet MS"/>
              </a:rPr>
              <a:t>".</a:t>
            </a:r>
          </a:p>
        </p:txBody>
      </p:sp>
      <p:sp>
        <p:nvSpPr>
          <p:cNvPr id="8" name="TextBox 7">
            <a:extLst>
              <a:ext uri="{FF2B5EF4-FFF2-40B4-BE49-F238E27FC236}">
                <a16:creationId xmlns:a16="http://schemas.microsoft.com/office/drawing/2014/main" id="{5B2507AA-E1A8-45B8-8B0F-0312646DE895}"/>
              </a:ext>
            </a:extLst>
          </p:cNvPr>
          <p:cNvSpPr txBox="1"/>
          <p:nvPr/>
        </p:nvSpPr>
        <p:spPr>
          <a:xfrm>
            <a:off x="8327546" y="30911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a:latin typeface="Calibri"/>
              </a:rPr>
              <a:t>6</a:t>
            </a:r>
          </a:p>
        </p:txBody>
      </p:sp>
      <p:sp>
        <p:nvSpPr>
          <p:cNvPr id="3" name="TextBox 2">
            <a:extLst>
              <a:ext uri="{FF2B5EF4-FFF2-40B4-BE49-F238E27FC236}">
                <a16:creationId xmlns:a16="http://schemas.microsoft.com/office/drawing/2014/main" id="{B2259733-0052-488A-9E35-4DAE86D4D836}"/>
              </a:ext>
            </a:extLst>
          </p:cNvPr>
          <p:cNvSpPr txBox="1"/>
          <p:nvPr/>
        </p:nvSpPr>
        <p:spPr>
          <a:xfrm>
            <a:off x="76200" y="4772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lt1"/>
                </a:solidFill>
                <a:latin typeface="Trebuchet MS"/>
              </a:rPr>
              <a:t>DEI Assessment Guide</a:t>
            </a:r>
            <a:endParaRPr lang="en-US" sz="1800">
              <a:solidFill>
                <a:schemeClr val="lt1"/>
              </a:solidFill>
            </a:endParaRPr>
          </a:p>
        </p:txBody>
      </p:sp>
    </p:spTree>
    <p:extLst>
      <p:ext uri="{BB962C8B-B14F-4D97-AF65-F5344CB8AC3E}">
        <p14:creationId xmlns:p14="http://schemas.microsoft.com/office/powerpoint/2010/main" val="60966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E6B6-DE4D-4288-868C-FAEF99947873}"/>
              </a:ext>
            </a:extLst>
          </p:cNvPr>
          <p:cNvSpPr>
            <a:spLocks noGrp="1"/>
          </p:cNvSpPr>
          <p:nvPr>
            <p:ph type="title"/>
          </p:nvPr>
        </p:nvSpPr>
        <p:spPr>
          <a:xfrm>
            <a:off x="410227" y="339068"/>
            <a:ext cx="8229600" cy="857250"/>
          </a:xfrm>
        </p:spPr>
        <p:txBody>
          <a:bodyPr/>
          <a:lstStyle/>
          <a:p>
            <a:pPr algn="l"/>
            <a:r>
              <a:rPr lang="en-US" sz="3200" b="1">
                <a:solidFill>
                  <a:srgbClr val="C00000"/>
                </a:solidFill>
                <a:latin typeface="Trebuchet MS"/>
              </a:rPr>
              <a:t>One-Time Use</a:t>
            </a:r>
          </a:p>
        </p:txBody>
      </p:sp>
      <p:sp>
        <p:nvSpPr>
          <p:cNvPr id="4" name="Slide Number Placeholder 3">
            <a:extLst>
              <a:ext uri="{FF2B5EF4-FFF2-40B4-BE49-F238E27FC236}">
                <a16:creationId xmlns:a16="http://schemas.microsoft.com/office/drawing/2014/main" id="{77CBC717-345A-401D-B577-0DC72DC43496}"/>
              </a:ext>
            </a:extLst>
          </p:cNvPr>
          <p:cNvSpPr>
            <a:spLocks noGrp="1"/>
          </p:cNvSpPr>
          <p:nvPr>
            <p:ph type="sldNum" idx="12"/>
          </p:nvPr>
        </p:nvSpPr>
        <p:spPr>
          <a:xfrm>
            <a:off x="8252042" y="304867"/>
            <a:ext cx="2133600" cy="273844"/>
          </a:xfrm>
        </p:spPr>
        <p:txBody>
          <a:bodyPr/>
          <a:lstStyle/>
          <a:p>
            <a:pPr marL="0" lvl="0" indent="0" algn="l" rtl="0">
              <a:spcBef>
                <a:spcPts val="0"/>
              </a:spcBef>
              <a:spcAft>
                <a:spcPts val="0"/>
              </a:spcAft>
              <a:buNone/>
            </a:pPr>
            <a:fld id="{00000000-1234-1234-1234-123412341234}" type="slidenum">
              <a:rPr lang="en-US"/>
              <a:t>7</a:t>
            </a:fld>
            <a:endParaRPr lang="en-US"/>
          </a:p>
        </p:txBody>
      </p:sp>
      <p:cxnSp>
        <p:nvCxnSpPr>
          <p:cNvPr id="6" name="Google Shape;126;p17">
            <a:extLst>
              <a:ext uri="{FF2B5EF4-FFF2-40B4-BE49-F238E27FC236}">
                <a16:creationId xmlns:a16="http://schemas.microsoft.com/office/drawing/2014/main" id="{472BF971-FE9C-4C9D-ABD0-E86A129ECE9D}"/>
              </a:ext>
            </a:extLst>
          </p:cNvPr>
          <p:cNvCxnSpPr/>
          <p:nvPr/>
        </p:nvCxnSpPr>
        <p:spPr>
          <a:xfrm>
            <a:off x="497840" y="953219"/>
            <a:ext cx="8189100" cy="0"/>
          </a:xfrm>
          <a:prstGeom prst="straightConnector1">
            <a:avLst/>
          </a:prstGeom>
          <a:noFill/>
          <a:ln w="9525" cap="flat" cmpd="sng">
            <a:solidFill>
              <a:schemeClr val="dk1"/>
            </a:solidFill>
            <a:prstDash val="solid"/>
            <a:round/>
            <a:headEnd type="none" w="sm" len="sm"/>
            <a:tailEnd type="none" w="sm" len="sm"/>
          </a:ln>
        </p:spPr>
      </p:cxnSp>
      <p:sp>
        <p:nvSpPr>
          <p:cNvPr id="8" name="TextBox 7">
            <a:extLst>
              <a:ext uri="{FF2B5EF4-FFF2-40B4-BE49-F238E27FC236}">
                <a16:creationId xmlns:a16="http://schemas.microsoft.com/office/drawing/2014/main" id="{43D82083-C439-B44E-A1A9-F6F29E297C7B}"/>
              </a:ext>
            </a:extLst>
          </p:cNvPr>
          <p:cNvSpPr txBox="1"/>
          <p:nvPr/>
        </p:nvSpPr>
        <p:spPr>
          <a:xfrm>
            <a:off x="497840" y="1317643"/>
            <a:ext cx="775420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rebuchet MS" panose="020B0703020202090204" pitchFamily="34" charset="0"/>
                <a:cs typeface="Telugu MN" pitchFamily="2" charset="0"/>
              </a:rPr>
              <a:t>The two surveys can be administered for a one-time use to provide a snapshot of where your organization stands on the diversity, equity, and inclusion principles. However, for the best results use both assessments for pre-and-post DEI training. </a:t>
            </a:r>
          </a:p>
        </p:txBody>
      </p:sp>
      <p:sp>
        <p:nvSpPr>
          <p:cNvPr id="9" name="TextBox 8">
            <a:extLst>
              <a:ext uri="{FF2B5EF4-FFF2-40B4-BE49-F238E27FC236}">
                <a16:creationId xmlns:a16="http://schemas.microsoft.com/office/drawing/2014/main" id="{3EB656AE-0FEA-8042-95C7-BFD7DFA39FCC}"/>
              </a:ext>
            </a:extLst>
          </p:cNvPr>
          <p:cNvSpPr txBox="1"/>
          <p:nvPr/>
        </p:nvSpPr>
        <p:spPr>
          <a:xfrm>
            <a:off x="497840" y="2656281"/>
            <a:ext cx="7893125" cy="104644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rebuchet MS" panose="020B0703020202090204" pitchFamily="34" charset="0"/>
                <a:cs typeface="Telugu MN" pitchFamily="2" charset="0"/>
              </a:rPr>
              <a:t>If your organization decides to use the assessments once, it is mandatory to enter your organization's data into the "</a:t>
            </a:r>
            <a:r>
              <a:rPr lang="en-US" sz="1600" b="1" dirty="0">
                <a:latin typeface="Trebuchet MS" panose="020B0703020202090204" pitchFamily="34" charset="0"/>
                <a:cs typeface="Telugu MN" pitchFamily="2" charset="0"/>
              </a:rPr>
              <a:t>Data Entry Pre-Training Scores"</a:t>
            </a:r>
            <a:r>
              <a:rPr lang="en-US" sz="1600" dirty="0">
                <a:latin typeface="Trebuchet MS" panose="020B0703020202090204" pitchFamily="34" charset="0"/>
                <a:cs typeface="Telugu MN" pitchFamily="2" charset="0"/>
              </a:rPr>
              <a:t> sheet, regardless if you administer the surveys pre-or-post DEI training. </a:t>
            </a:r>
          </a:p>
          <a:p>
            <a:endParaRPr lang="en-US" dirty="0"/>
          </a:p>
        </p:txBody>
      </p:sp>
      <p:sp>
        <p:nvSpPr>
          <p:cNvPr id="11" name="Text Placeholder 10">
            <a:extLst>
              <a:ext uri="{FF2B5EF4-FFF2-40B4-BE49-F238E27FC236}">
                <a16:creationId xmlns:a16="http://schemas.microsoft.com/office/drawing/2014/main" id="{61D49F55-D1DA-EA4C-852F-58B2F093CB0E}"/>
              </a:ext>
            </a:extLst>
          </p:cNvPr>
          <p:cNvSpPr>
            <a:spLocks noGrp="1"/>
          </p:cNvSpPr>
          <p:nvPr>
            <p:ph type="body" idx="1"/>
          </p:nvPr>
        </p:nvSpPr>
        <p:spPr>
          <a:xfrm>
            <a:off x="5916706" y="1200151"/>
            <a:ext cx="2770094" cy="201975"/>
          </a:xfrm>
        </p:spPr>
        <p:txBody>
          <a:bodyPr/>
          <a:lstStyle/>
          <a:p>
            <a:pPr marL="25400" indent="0">
              <a:buNone/>
            </a:pPr>
            <a:r>
              <a:rPr lang="en-US" dirty="0"/>
              <a:t> </a:t>
            </a:r>
          </a:p>
        </p:txBody>
      </p:sp>
    </p:spTree>
    <p:extLst>
      <p:ext uri="{BB962C8B-B14F-4D97-AF65-F5344CB8AC3E}">
        <p14:creationId xmlns:p14="http://schemas.microsoft.com/office/powerpoint/2010/main" val="12236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D81A-2347-4F5B-B342-A2F930669F75}"/>
              </a:ext>
            </a:extLst>
          </p:cNvPr>
          <p:cNvSpPr>
            <a:spLocks noGrp="1"/>
          </p:cNvSpPr>
          <p:nvPr>
            <p:ph type="title"/>
          </p:nvPr>
        </p:nvSpPr>
        <p:spPr>
          <a:xfrm>
            <a:off x="449371" y="307753"/>
            <a:ext cx="8229600" cy="857250"/>
          </a:xfrm>
        </p:spPr>
        <p:txBody>
          <a:bodyPr/>
          <a:lstStyle/>
          <a:p>
            <a:pPr algn="l"/>
            <a:r>
              <a:rPr lang="en-US" sz="3200" b="1" dirty="0">
                <a:solidFill>
                  <a:srgbClr val="C00000"/>
                </a:solidFill>
                <a:latin typeface="Trebuchet MS"/>
              </a:rPr>
              <a:t>Hidden Sheets</a:t>
            </a:r>
            <a:endParaRPr lang="en-US" b="1"/>
          </a:p>
        </p:txBody>
      </p:sp>
      <p:sp>
        <p:nvSpPr>
          <p:cNvPr id="3" name="Text Placeholder 2">
            <a:extLst>
              <a:ext uri="{FF2B5EF4-FFF2-40B4-BE49-F238E27FC236}">
                <a16:creationId xmlns:a16="http://schemas.microsoft.com/office/drawing/2014/main" id="{2A13937E-C954-43AA-88B7-34C049AD8756}"/>
              </a:ext>
            </a:extLst>
          </p:cNvPr>
          <p:cNvSpPr>
            <a:spLocks noGrp="1"/>
          </p:cNvSpPr>
          <p:nvPr>
            <p:ph type="body" idx="1"/>
          </p:nvPr>
        </p:nvSpPr>
        <p:spPr>
          <a:xfrm>
            <a:off x="7673788" y="1"/>
            <a:ext cx="896470" cy="1165002"/>
          </a:xfrm>
        </p:spPr>
        <p:txBody>
          <a:bodyPr/>
          <a:lstStyle/>
          <a:p>
            <a:pPr marL="25400" indent="0">
              <a:buNone/>
            </a:pPr>
            <a:r>
              <a:rPr lang="en-US" sz="1600" dirty="0"/>
              <a:t> </a:t>
            </a:r>
          </a:p>
        </p:txBody>
      </p:sp>
      <p:sp>
        <p:nvSpPr>
          <p:cNvPr id="4" name="Slide Number Placeholder 3">
            <a:extLst>
              <a:ext uri="{FF2B5EF4-FFF2-40B4-BE49-F238E27FC236}">
                <a16:creationId xmlns:a16="http://schemas.microsoft.com/office/drawing/2014/main" id="{003EBABF-31EC-4E3A-ADF7-4C7781B15589}"/>
              </a:ext>
            </a:extLst>
          </p:cNvPr>
          <p:cNvSpPr>
            <a:spLocks noGrp="1"/>
          </p:cNvSpPr>
          <p:nvPr>
            <p:ph type="sldNum" idx="12"/>
          </p:nvPr>
        </p:nvSpPr>
        <p:spPr>
          <a:xfrm>
            <a:off x="8322501" y="359668"/>
            <a:ext cx="2133600" cy="273844"/>
          </a:xfrm>
        </p:spPr>
        <p:txBody>
          <a:bodyPr/>
          <a:lstStyle/>
          <a:p>
            <a:pPr marL="0" lvl="0" indent="0" algn="l" rtl="0">
              <a:spcBef>
                <a:spcPts val="0"/>
              </a:spcBef>
              <a:spcAft>
                <a:spcPts val="0"/>
              </a:spcAft>
              <a:buNone/>
            </a:pPr>
            <a:fld id="{00000000-1234-1234-1234-123412341234}" type="slidenum">
              <a:rPr lang="en-US"/>
              <a:t>8</a:t>
            </a:fld>
            <a:endParaRPr lang="en-US"/>
          </a:p>
        </p:txBody>
      </p:sp>
      <p:cxnSp>
        <p:nvCxnSpPr>
          <p:cNvPr id="6" name="Google Shape;126;p17">
            <a:extLst>
              <a:ext uri="{FF2B5EF4-FFF2-40B4-BE49-F238E27FC236}">
                <a16:creationId xmlns:a16="http://schemas.microsoft.com/office/drawing/2014/main" id="{45E0C235-D612-429D-BB32-EEE4B00B4EBA}"/>
              </a:ext>
            </a:extLst>
          </p:cNvPr>
          <p:cNvCxnSpPr/>
          <p:nvPr/>
        </p:nvCxnSpPr>
        <p:spPr>
          <a:xfrm>
            <a:off x="497840" y="953219"/>
            <a:ext cx="8189100" cy="0"/>
          </a:xfrm>
          <a:prstGeom prst="straightConnector1">
            <a:avLst/>
          </a:prstGeom>
          <a:noFill/>
          <a:ln w="9525" cap="flat" cmpd="sng">
            <a:solidFill>
              <a:schemeClr val="dk1"/>
            </a:solidFill>
            <a:prstDash val="solid"/>
            <a:round/>
            <a:headEnd type="none" w="sm" len="sm"/>
            <a:tailEnd type="none" w="sm" len="sm"/>
          </a:ln>
        </p:spPr>
      </p:cxnSp>
      <p:sp>
        <p:nvSpPr>
          <p:cNvPr id="5" name="TextBox 4">
            <a:extLst>
              <a:ext uri="{FF2B5EF4-FFF2-40B4-BE49-F238E27FC236}">
                <a16:creationId xmlns:a16="http://schemas.microsoft.com/office/drawing/2014/main" id="{2F848447-62AC-1540-B13B-69CB5128EBB7}"/>
              </a:ext>
            </a:extLst>
          </p:cNvPr>
          <p:cNvSpPr txBox="1"/>
          <p:nvPr/>
        </p:nvSpPr>
        <p:spPr>
          <a:xfrm>
            <a:off x="573742" y="1350230"/>
            <a:ext cx="7521387" cy="80021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rebuchet MS"/>
              </a:rPr>
              <a:t>The calculation sheets are hidden for pre-and post-training scores and demographic calculations. </a:t>
            </a:r>
          </a:p>
          <a:p>
            <a:endParaRPr lang="en-US" dirty="0"/>
          </a:p>
        </p:txBody>
      </p:sp>
      <p:sp>
        <p:nvSpPr>
          <p:cNvPr id="7" name="TextBox 6">
            <a:extLst>
              <a:ext uri="{FF2B5EF4-FFF2-40B4-BE49-F238E27FC236}">
                <a16:creationId xmlns:a16="http://schemas.microsoft.com/office/drawing/2014/main" id="{A8F38383-AF49-7641-A16E-39B66E5A0221}"/>
              </a:ext>
            </a:extLst>
          </p:cNvPr>
          <p:cNvSpPr txBox="1"/>
          <p:nvPr/>
        </p:nvSpPr>
        <p:spPr>
          <a:xfrm>
            <a:off x="573742" y="2205289"/>
            <a:ext cx="7521387" cy="104644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rebuchet MS" panose="020B0703020202090204" pitchFamily="34" charset="0"/>
              </a:rPr>
              <a:t>If you would like access to these sheets you must unhide them. They are labeled "</a:t>
            </a:r>
            <a:r>
              <a:rPr lang="en-US" sz="1600" b="1" dirty="0">
                <a:latin typeface="Trebuchet MS" panose="020B0703020202090204" pitchFamily="34" charset="0"/>
              </a:rPr>
              <a:t>Pre &amp; Post Training Calculations</a:t>
            </a:r>
            <a:r>
              <a:rPr lang="en-US" sz="1600" dirty="0">
                <a:latin typeface="Trebuchet MS" panose="020B0703020202090204" pitchFamily="34" charset="0"/>
              </a:rPr>
              <a:t>", "</a:t>
            </a:r>
            <a:r>
              <a:rPr lang="en-US" sz="1600" b="1" dirty="0">
                <a:latin typeface="Trebuchet MS" panose="020B0703020202090204" pitchFamily="34" charset="0"/>
              </a:rPr>
              <a:t>Minority Demographics Calcs</a:t>
            </a:r>
            <a:r>
              <a:rPr lang="en-US" sz="1600" dirty="0">
                <a:latin typeface="Trebuchet MS" panose="020B0703020202090204" pitchFamily="34" charset="0"/>
              </a:rPr>
              <a:t>", and "</a:t>
            </a:r>
            <a:r>
              <a:rPr lang="en-US" sz="1600" b="1" dirty="0">
                <a:latin typeface="Trebuchet MS" panose="020B0703020202090204" pitchFamily="34" charset="0"/>
              </a:rPr>
              <a:t>DEI Demographics Calcs</a:t>
            </a:r>
            <a:r>
              <a:rPr lang="en-US" sz="1600" dirty="0">
                <a:latin typeface="Trebuchet MS" panose="020B0703020202090204" pitchFamily="34" charset="0"/>
              </a:rPr>
              <a:t>".</a:t>
            </a:r>
          </a:p>
          <a:p>
            <a:endParaRPr lang="en-US" dirty="0"/>
          </a:p>
        </p:txBody>
      </p:sp>
      <p:sp>
        <p:nvSpPr>
          <p:cNvPr id="8" name="TextBox 7">
            <a:extLst>
              <a:ext uri="{FF2B5EF4-FFF2-40B4-BE49-F238E27FC236}">
                <a16:creationId xmlns:a16="http://schemas.microsoft.com/office/drawing/2014/main" id="{4F7FFEA9-052F-4243-A74B-5961C89F2FB0}"/>
              </a:ext>
            </a:extLst>
          </p:cNvPr>
          <p:cNvSpPr txBox="1"/>
          <p:nvPr/>
        </p:nvSpPr>
        <p:spPr>
          <a:xfrm>
            <a:off x="573742" y="3306570"/>
            <a:ext cx="7521387" cy="104644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rebuchet MS"/>
              </a:rPr>
              <a:t>To unhide the desired worksheets you must click on the "Home" tab and go to the cells section and click "</a:t>
            </a:r>
            <a:r>
              <a:rPr lang="en-US" sz="1600" b="1" dirty="0">
                <a:latin typeface="Trebuchet MS"/>
              </a:rPr>
              <a:t>Format</a:t>
            </a:r>
            <a:r>
              <a:rPr lang="en-US" sz="1600" dirty="0">
                <a:latin typeface="Trebuchet MS"/>
              </a:rPr>
              <a:t>" , "</a:t>
            </a:r>
            <a:r>
              <a:rPr lang="en-US" sz="1600" b="1" dirty="0">
                <a:latin typeface="Trebuchet MS"/>
              </a:rPr>
              <a:t>Hide &amp; Unhide</a:t>
            </a:r>
            <a:r>
              <a:rPr lang="en-US" sz="1600" dirty="0">
                <a:latin typeface="Trebuchet MS"/>
              </a:rPr>
              <a:t>" , "</a:t>
            </a:r>
            <a:r>
              <a:rPr lang="en-US" sz="1600" b="1" dirty="0">
                <a:latin typeface="Trebuchet MS"/>
              </a:rPr>
              <a:t>Unhide sheet</a:t>
            </a:r>
            <a:r>
              <a:rPr lang="en-US" sz="1600" dirty="0">
                <a:latin typeface="Trebuchet MS"/>
              </a:rPr>
              <a:t>" then click the desired sheet you would like to access. </a:t>
            </a:r>
          </a:p>
          <a:p>
            <a:endParaRPr lang="en-US" dirty="0"/>
          </a:p>
        </p:txBody>
      </p:sp>
    </p:spTree>
    <p:extLst>
      <p:ext uri="{BB962C8B-B14F-4D97-AF65-F5344CB8AC3E}">
        <p14:creationId xmlns:p14="http://schemas.microsoft.com/office/powerpoint/2010/main" val="398764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974784" y="144361"/>
            <a:ext cx="6773894" cy="587825"/>
          </a:xfrm>
          <a:prstGeom prst="rect">
            <a:avLst/>
          </a:prstGeom>
          <a:noFill/>
          <a:ln>
            <a:noFill/>
          </a:ln>
        </p:spPr>
        <p:txBody>
          <a:bodyPr spcFirstLastPara="1" wrap="square" lIns="91425" tIns="45700" rIns="91425" bIns="45700" anchor="t" anchorCtr="0">
            <a:noAutofit/>
          </a:bodyPr>
          <a:lstStyle/>
          <a:p>
            <a:r>
              <a:rPr lang="en-US" sz="3200" b="1">
                <a:solidFill>
                  <a:srgbClr val="C00000"/>
                </a:solidFill>
                <a:latin typeface="Trebuchet MS"/>
                <a:ea typeface="Trebuchet MS"/>
                <a:cs typeface="Times New Roman"/>
              </a:rPr>
              <a:t>Diversity &amp; Cultural Scale Instructions</a:t>
            </a:r>
          </a:p>
          <a:p>
            <a:pPr algn="l">
              <a:buSzPts val="3200"/>
              <a:buFont typeface="Trebuchet MS"/>
            </a:pPr>
            <a:endParaRPr lang="en-US" sz="3200" b="1">
              <a:solidFill>
                <a:srgbClr val="BC0523"/>
              </a:solidFill>
              <a:latin typeface="Trebuchet MS"/>
              <a:ea typeface="Trebuchet MS"/>
              <a:cs typeface="Trebuchet MS"/>
            </a:endParaRPr>
          </a:p>
        </p:txBody>
      </p:sp>
      <p:sp>
        <p:nvSpPr>
          <p:cNvPr id="135" name="Google Shape;135;p18"/>
          <p:cNvSpPr/>
          <p:nvPr/>
        </p:nvSpPr>
        <p:spPr>
          <a:xfrm>
            <a:off x="74720" y="4774168"/>
            <a:ext cx="3094500" cy="646200"/>
          </a:xfrm>
          <a:prstGeom prst="rect">
            <a:avLst/>
          </a:prstGeom>
          <a:noFill/>
          <a:ln>
            <a:noFill/>
          </a:ln>
        </p:spPr>
        <p:txBody>
          <a:bodyPr spcFirstLastPara="1" wrap="square" lIns="91425" tIns="45700" rIns="91425" bIns="45700" anchor="t" anchorCtr="0">
            <a:noAutofit/>
          </a:bodyPr>
          <a:lstStyle/>
          <a:p>
            <a:r>
              <a:rPr lang="en-US" sz="1800">
                <a:solidFill>
                  <a:schemeClr val="lt1"/>
                </a:solidFill>
                <a:latin typeface="Trebuchet MS"/>
                <a:sym typeface="Trebuchet MS"/>
              </a:rPr>
              <a:t>DEI Assessment Guide</a:t>
            </a:r>
            <a:endParaRPr lang="en-US"/>
          </a:p>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136" name="Google Shape;136;p18"/>
          <p:cNvCxnSpPr/>
          <p:nvPr/>
        </p:nvCxnSpPr>
        <p:spPr>
          <a:xfrm>
            <a:off x="476274" y="1179662"/>
            <a:ext cx="8189100" cy="0"/>
          </a:xfrm>
          <a:prstGeom prst="straightConnector1">
            <a:avLst/>
          </a:prstGeom>
          <a:noFill/>
          <a:ln w="9525" cap="flat" cmpd="sng">
            <a:solidFill>
              <a:schemeClr val="dk1"/>
            </a:solidFill>
            <a:prstDash val="solid"/>
            <a:round/>
            <a:headEnd type="none" w="sm" len="sm"/>
            <a:tailEnd type="none" w="sm" len="sm"/>
          </a:ln>
        </p:spPr>
      </p:cxnSp>
      <p:sp>
        <p:nvSpPr>
          <p:cNvPr id="138" name="Google Shape;138;p18"/>
          <p:cNvSpPr txBox="1"/>
          <p:nvPr/>
        </p:nvSpPr>
        <p:spPr>
          <a:xfrm>
            <a:off x="594897" y="1282113"/>
            <a:ext cx="7548606" cy="1373237"/>
          </a:xfrm>
          <a:prstGeom prst="rect">
            <a:avLst/>
          </a:prstGeom>
          <a:noFill/>
          <a:ln>
            <a:noFill/>
          </a:ln>
        </p:spPr>
        <p:txBody>
          <a:bodyPr spcFirstLastPara="1" wrap="square" lIns="91425" tIns="91425" rIns="91425" bIns="91425" anchor="t" anchorCtr="0">
            <a:noAutofit/>
          </a:bodyPr>
          <a:lstStyle/>
          <a:p>
            <a:pPr marL="342900" indent="-342900">
              <a:lnSpc>
                <a:spcPct val="90000"/>
              </a:lnSpc>
              <a:spcBef>
                <a:spcPts val="1000"/>
              </a:spcBef>
              <a:buChar char="•"/>
            </a:pPr>
            <a:r>
              <a:rPr lang="en-US" sz="1500" dirty="0">
                <a:latin typeface="Trebuchet MS"/>
                <a:ea typeface="Trebuchet MS"/>
                <a:cs typeface="Times New Roman"/>
              </a:rPr>
              <a:t>Use the sheet labeled "</a:t>
            </a:r>
            <a:r>
              <a:rPr lang="en-US" sz="1500" b="1" dirty="0">
                <a:latin typeface="Trebuchet MS"/>
                <a:ea typeface="Trebuchet MS"/>
                <a:cs typeface="Times New Roman"/>
              </a:rPr>
              <a:t>Scale Items</a:t>
            </a:r>
            <a:r>
              <a:rPr lang="en-US" sz="1500" dirty="0">
                <a:latin typeface="Trebuchet MS"/>
                <a:ea typeface="Trebuchet MS"/>
                <a:cs typeface="Times New Roman"/>
              </a:rPr>
              <a:t>" as a template, where you'll find items &amp; dimensions for the assessment you will create, along with a system to guide participants in rating statements. </a:t>
            </a:r>
          </a:p>
          <a:p>
            <a:pPr marL="342900" indent="-342900">
              <a:lnSpc>
                <a:spcPct val="90000"/>
              </a:lnSpc>
              <a:spcBef>
                <a:spcPts val="1000"/>
              </a:spcBef>
              <a:buChar char="•"/>
            </a:pPr>
            <a:endParaRPr lang="en-US" sz="1500" dirty="0">
              <a:latin typeface="Trebuchet MS"/>
              <a:ea typeface="Trebuchet MS"/>
              <a:cs typeface="Times New Roman"/>
            </a:endParaRPr>
          </a:p>
          <a:p>
            <a:pPr marL="342900" indent="-342900">
              <a:lnSpc>
                <a:spcPct val="90000"/>
              </a:lnSpc>
              <a:spcBef>
                <a:spcPts val="1000"/>
              </a:spcBef>
              <a:buChar char="•"/>
            </a:pPr>
            <a:r>
              <a:rPr lang="en-US" sz="1500" dirty="0">
                <a:latin typeface="Trebuchet MS"/>
                <a:ea typeface="Trebuchet MS"/>
                <a:cs typeface="Times New Roman"/>
              </a:rPr>
              <a:t>To create the assessment, use both items provided under "</a:t>
            </a:r>
            <a:r>
              <a:rPr lang="en-US" sz="1500" b="1" dirty="0">
                <a:latin typeface="Trebuchet MS"/>
                <a:ea typeface="Trebuchet MS"/>
                <a:cs typeface="Times New Roman"/>
              </a:rPr>
              <a:t>Scale Items</a:t>
            </a:r>
            <a:r>
              <a:rPr lang="en-US" sz="1500" dirty="0">
                <a:latin typeface="Trebuchet MS"/>
                <a:ea typeface="Trebuchet MS"/>
                <a:cs typeface="Times New Roman"/>
              </a:rPr>
              <a:t>" and a data software accessible to your company.</a:t>
            </a:r>
            <a:endParaRPr lang="en-US" sz="1500" dirty="0">
              <a:latin typeface="Trebuchet MS"/>
              <a:cs typeface="Times New Roman"/>
            </a:endParaRPr>
          </a:p>
          <a:p>
            <a:pPr marL="342900" indent="-342900">
              <a:lnSpc>
                <a:spcPct val="90000"/>
              </a:lnSpc>
              <a:spcBef>
                <a:spcPts val="1000"/>
              </a:spcBef>
              <a:buChar char="•"/>
            </a:pPr>
            <a:endParaRPr lang="en-US" sz="1500" dirty="0">
              <a:latin typeface="Trebuchet MS"/>
              <a:ea typeface="Trebuchet MS"/>
              <a:cs typeface="Times New Roman"/>
            </a:endParaRPr>
          </a:p>
          <a:p>
            <a:pPr marL="342900" indent="-342900">
              <a:lnSpc>
                <a:spcPct val="90000"/>
              </a:lnSpc>
              <a:spcBef>
                <a:spcPts val="1000"/>
              </a:spcBef>
              <a:buChar char="•"/>
            </a:pPr>
            <a:r>
              <a:rPr lang="en-US" sz="1500" dirty="0">
                <a:latin typeface="Trebuchet MS"/>
                <a:ea typeface="Trebuchet MS"/>
                <a:cs typeface="Times New Roman"/>
              </a:rPr>
              <a:t>To </a:t>
            </a:r>
            <a:r>
              <a:rPr lang="en-US" sz="1500" b="1" dirty="0">
                <a:latin typeface="Trebuchet MS"/>
                <a:ea typeface="Trebuchet MS"/>
                <a:cs typeface="Times New Roman"/>
              </a:rPr>
              <a:t>maintain anonymity</a:t>
            </a:r>
            <a:r>
              <a:rPr lang="en-US" sz="1500" dirty="0">
                <a:latin typeface="Trebuchet MS"/>
                <a:ea typeface="Trebuchet MS"/>
                <a:cs typeface="Times New Roman"/>
              </a:rPr>
              <a:t> (which</a:t>
            </a:r>
            <a:r>
              <a:rPr lang="en-US" sz="1500" b="1" dirty="0">
                <a:latin typeface="Trebuchet MS"/>
                <a:ea typeface="Trebuchet MS"/>
                <a:cs typeface="Times New Roman"/>
              </a:rPr>
              <a:t> </a:t>
            </a:r>
            <a:r>
              <a:rPr lang="en-US" sz="1500" dirty="0">
                <a:latin typeface="Trebuchet MS"/>
                <a:ea typeface="Trebuchet MS"/>
                <a:cs typeface="Times New Roman"/>
              </a:rPr>
              <a:t>would provide optimal results), demographic questions can be included at the end of the survey. Avoid identification of individuals.</a:t>
            </a:r>
            <a:endParaRPr lang="en-US" sz="1500" dirty="0">
              <a:latin typeface="Trebuchet MS"/>
              <a:ea typeface="Trebuchet MS"/>
            </a:endParaRPr>
          </a:p>
          <a:p>
            <a:pPr marL="342900" indent="-342900">
              <a:lnSpc>
                <a:spcPct val="90000"/>
              </a:lnSpc>
              <a:spcBef>
                <a:spcPts val="1000"/>
              </a:spcBef>
              <a:buAutoNum type="arabicPeriod"/>
            </a:pPr>
            <a:endParaRPr lang="en-US" sz="1500" dirty="0">
              <a:latin typeface="Trebuchet MS"/>
              <a:ea typeface="Trebuchet MS"/>
            </a:endParaRPr>
          </a:p>
          <a:p>
            <a:pPr marL="457200" lvl="0" indent="0" algn="l">
              <a:lnSpc>
                <a:spcPct val="150000"/>
              </a:lnSpc>
              <a:spcBef>
                <a:spcPts val="0"/>
              </a:spcBef>
              <a:spcAft>
                <a:spcPts val="0"/>
              </a:spcAft>
              <a:buNone/>
            </a:pPr>
            <a:endParaRPr sz="1500" b="1" dirty="0">
              <a:solidFill>
                <a:srgbClr val="595959"/>
              </a:solidFill>
              <a:latin typeface="Trebuchet MS"/>
              <a:ea typeface="Trebuchet MS"/>
              <a:cs typeface="Trebuchet MS"/>
            </a:endParaRPr>
          </a:p>
          <a:p>
            <a:pPr marL="457200" lvl="0" algn="l" rtl="0">
              <a:lnSpc>
                <a:spcPct val="150000"/>
              </a:lnSpc>
              <a:spcBef>
                <a:spcPts val="0"/>
              </a:spcBef>
              <a:spcAft>
                <a:spcPts val="0"/>
              </a:spcAft>
            </a:pPr>
            <a:endParaRPr lang="en-US" sz="1500" dirty="0">
              <a:solidFill>
                <a:srgbClr val="595959"/>
              </a:solidFill>
              <a:latin typeface="Trebuchet MS"/>
              <a:ea typeface="Trebuchet MS"/>
              <a:cs typeface="Trebuchet MS"/>
            </a:endParaRPr>
          </a:p>
          <a:p>
            <a:pPr marL="0" lvl="0" indent="0" algn="l" rtl="0">
              <a:lnSpc>
                <a:spcPct val="150000"/>
              </a:lnSpc>
              <a:spcBef>
                <a:spcPts val="0"/>
              </a:spcBef>
              <a:spcAft>
                <a:spcPts val="0"/>
              </a:spcAft>
              <a:buNone/>
            </a:pPr>
            <a:endParaRPr sz="1500" dirty="0">
              <a:solidFill>
                <a:srgbClr val="595959"/>
              </a:solidFill>
              <a:latin typeface="Trebuchet MS"/>
              <a:ea typeface="Trebuchet MS"/>
              <a:cs typeface="Trebuchet MS"/>
              <a:sym typeface="Trebuchet MS"/>
            </a:endParaRPr>
          </a:p>
        </p:txBody>
      </p:sp>
      <p:sp>
        <p:nvSpPr>
          <p:cNvPr id="139" name="Google Shape;139;p18"/>
          <p:cNvSpPr txBox="1">
            <a:spLocks noGrp="1"/>
          </p:cNvSpPr>
          <p:nvPr>
            <p:ph type="sldNum" idx="12"/>
          </p:nvPr>
        </p:nvSpPr>
        <p:spPr>
          <a:xfrm>
            <a:off x="8339350" y="306089"/>
            <a:ext cx="2133600" cy="273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092943F96A794FB336DABD91F68ECB" ma:contentTypeVersion="4" ma:contentTypeDescription="Create a new document." ma:contentTypeScope="" ma:versionID="d98d46b672e2672a70ed4256d804b43a">
  <xsd:schema xmlns:xsd="http://www.w3.org/2001/XMLSchema" xmlns:xs="http://www.w3.org/2001/XMLSchema" xmlns:p="http://schemas.microsoft.com/office/2006/metadata/properties" xmlns:ns2="223c8dfa-2f44-4320-bd71-1a9f54dca212" targetNamespace="http://schemas.microsoft.com/office/2006/metadata/properties" ma:root="true" ma:fieldsID="8744e4da06e8db7609d1e70e9754901e" ns2:_="">
    <xsd:import namespace="223c8dfa-2f44-4320-bd71-1a9f54dca2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c8dfa-2f44-4320-bd71-1a9f54dca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4C4752-7A01-4E62-87B4-41CF0FB4B6A6}">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1B5B9B53-A17F-409B-8C3E-A9EB2CBE7B06}">
  <ds:schemaRefs>
    <ds:schemaRef ds:uri="http://schemas.microsoft.com/sharepoint/v3/contenttype/forms"/>
  </ds:schemaRefs>
</ds:datastoreItem>
</file>

<file path=customXml/itemProps3.xml><?xml version="1.0" encoding="utf-8"?>
<ds:datastoreItem xmlns:ds="http://schemas.openxmlformats.org/officeDocument/2006/customXml" ds:itemID="{1482F27E-C916-4F9A-BC2F-28B6D88F8FEC}">
  <ds:schemaRefs>
    <ds:schemaRef ds:uri="223c8dfa-2f44-4320-bd71-1a9f54dca2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TotalTime>
  <Words>876</Words>
  <Application>Microsoft Macintosh PowerPoint</Application>
  <PresentationFormat>On-screen Show (16:9)</PresentationFormat>
  <Paragraphs>117</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Arial,Sans-Serif</vt:lpstr>
      <vt:lpstr>Calibri</vt:lpstr>
      <vt:lpstr>Trebuchet MS</vt:lpstr>
      <vt:lpstr>Wingdings</vt:lpstr>
      <vt:lpstr>Office Theme</vt:lpstr>
      <vt:lpstr>PowerPoint Presentation</vt:lpstr>
      <vt:lpstr>Overview</vt:lpstr>
      <vt:lpstr>Introduction</vt:lpstr>
      <vt:lpstr>Instructions</vt:lpstr>
      <vt:lpstr>Instructions continued</vt:lpstr>
      <vt:lpstr>Instructions continued </vt:lpstr>
      <vt:lpstr>One-Time Use</vt:lpstr>
      <vt:lpstr>Hidden Sheets</vt:lpstr>
      <vt:lpstr>Diversity &amp; Cultural Scale Instructions </vt:lpstr>
      <vt:lpstr>SHRM Diversity Scale Interpretations   </vt:lpstr>
      <vt:lpstr>Cultural Intelligence Scale Interpretations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Zane, Calla</cp:lastModifiedBy>
  <cp:revision>168</cp:revision>
  <dcterms:modified xsi:type="dcterms:W3CDTF">2020-11-11T15:38:51Z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0x010100D0092943F96A794FB336DABD91F68ECB</vt:lpwstr>
  </property>
</Properties>
</file>