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85" r:id="rId2"/>
    <p:sldId id="280" r:id="rId3"/>
    <p:sldId id="262" r:id="rId4"/>
    <p:sldId id="259" r:id="rId5"/>
    <p:sldId id="270" r:id="rId6"/>
    <p:sldId id="273" r:id="rId7"/>
    <p:sldId id="279" r:id="rId8"/>
    <p:sldId id="283" r:id="rId9"/>
    <p:sldId id="284" r:id="rId10"/>
    <p:sldId id="274" r:id="rId11"/>
    <p:sldId id="281" r:id="rId12"/>
    <p:sldId id="266" r:id="rId13"/>
    <p:sldId id="276" r:id="rId14"/>
    <p:sldId id="282" r:id="rId15"/>
    <p:sldId id="275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5" autoAdjust="0"/>
    <p:restoredTop sz="59238" autoAdjust="0"/>
  </p:normalViewPr>
  <p:slideViewPr>
    <p:cSldViewPr snapToGrid="0">
      <p:cViewPr varScale="1">
        <p:scale>
          <a:sx n="83" d="100"/>
          <a:sy n="83" d="100"/>
        </p:scale>
        <p:origin x="27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99D70-D473-4E25-8644-258C23A6BB70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320A3-9FB9-4AE1-94BA-5432631B3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1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47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66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69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82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67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540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11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56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35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66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34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23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46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59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38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53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320A3-9FB9-4AE1-94BA-5432631B35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9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BCAF3E-1291-F441-88A4-4D408EA26E02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4909015C-540B-451E-9C6A-D4900F7AF0E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621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A7D4-8070-8246-BC53-82F627FA7EB7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6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D4656828-CD91-4F4D-AA19-F111F5AC70E2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4909015C-540B-451E-9C6A-D4900F7AF0EC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18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B11A-8E6E-B946-880E-2341A00EACDE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5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25080B7-7E95-B44D-8461-7EDDCD8247F0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909015C-540B-451E-9C6A-D4900F7AF0E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728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041A-A561-4B4B-8AF2-9E28D09D8F6B}" type="datetime1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1123-1D04-5745-AFD1-059780438C7D}" type="datetime1">
              <a:rPr lang="en-US" smtClean="0"/>
              <a:t>10/19/20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2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210C-B6E8-6C46-AD29-FE01D4963BAE}" type="datetime1">
              <a:rPr lang="en-US" smtClean="0"/>
              <a:t>10/19/20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4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EE3B-4FD4-2B4F-BE71-7BF86FFCB07B}" type="datetime1">
              <a:rPr lang="en-US" smtClean="0"/>
              <a:t>10/19/20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5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2829-B551-154E-A5D6-26C853465267}" type="datetime1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2D27-9271-214C-833E-9418A9D7D3B5}" type="datetime1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3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BDDA2E0-D8D5-1648-92BF-6B9D06B6EB97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4909015C-540B-451E-9C6A-D4900F7AF0E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1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EA3C6-1713-5447-9B51-BF2342AF9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423" y="1610704"/>
            <a:ext cx="9728905" cy="11192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cap="none" dirty="0"/>
              <a:t>Radford University I/O Program Talk</a:t>
            </a:r>
            <a:br>
              <a:rPr lang="en-US" sz="4000" cap="none" dirty="0"/>
            </a:br>
            <a:r>
              <a:rPr lang="en-US" sz="3300" cap="none" dirty="0"/>
              <a:t>10.16.20</a:t>
            </a:r>
            <a:br>
              <a:rPr lang="en-US" sz="3300" cap="none" dirty="0"/>
            </a:br>
            <a:br>
              <a:rPr lang="en-US" sz="3300" cap="none" dirty="0"/>
            </a:br>
            <a:br>
              <a:rPr lang="en-US" sz="3300" cap="none" dirty="0"/>
            </a:br>
            <a:br>
              <a:rPr lang="en-US" sz="3300" cap="none" dirty="0"/>
            </a:br>
            <a:br>
              <a:rPr lang="en-US" sz="3300" cap="none" dirty="0"/>
            </a:br>
            <a:br>
              <a:rPr lang="en-US" sz="4000" cap="none" dirty="0"/>
            </a:br>
            <a:br>
              <a:rPr lang="en-US" sz="4000" cap="none" dirty="0"/>
            </a:br>
            <a:r>
              <a:rPr lang="en-US" sz="4000" cap="none" dirty="0"/>
              <a:t>Sheila K. Keener, Ph.D.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1377E-C9BF-5044-83EC-F15756FD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23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82858-420C-F947-B2E6-E3350DC7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3E151F-841F-5E4B-AE00-FD1DC7F799EB}"/>
              </a:ext>
            </a:extLst>
          </p:cNvPr>
          <p:cNvSpPr txBox="1">
            <a:spLocks/>
          </p:cNvSpPr>
          <p:nvPr/>
        </p:nvSpPr>
        <p:spPr>
          <a:xfrm>
            <a:off x="609600" y="823746"/>
            <a:ext cx="4800431" cy="537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cap="none" dirty="0">
                <a:solidFill>
                  <a:schemeClr val="tx1"/>
                </a:solidFill>
              </a:rPr>
              <a:t>Prometric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1487A-6B4C-1347-AED1-1771131EF357}"/>
              </a:ext>
            </a:extLst>
          </p:cNvPr>
          <p:cNvSpPr txBox="1"/>
          <p:nvPr/>
        </p:nvSpPr>
        <p:spPr>
          <a:xfrm>
            <a:off x="640462" y="1526323"/>
            <a:ext cx="480043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u="sng" dirty="0">
                <a:latin typeface="Century Schoolbook" panose="02040604050505020304" pitchFamily="18" charset="0"/>
              </a:rPr>
              <a:t>Pros</a:t>
            </a:r>
          </a:p>
          <a:p>
            <a:endParaRPr lang="en-US" sz="2500" u="sng" dirty="0">
              <a:latin typeface="Century Schoolbook" panose="020406040505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Develop expertise in a specific area of I/O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Intellectually-stimulating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Clients and SMEs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Travel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endParaRPr lang="en-US" sz="3000" u="sng" dirty="0">
              <a:latin typeface="Century Schoolbook" panose="02040604050505020304" pitchFamily="18" charset="0"/>
            </a:endParaRPr>
          </a:p>
          <a:p>
            <a:endParaRPr lang="en-US" sz="3000" u="sng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36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82858-420C-F947-B2E6-E3350DC7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3E151F-841F-5E4B-AE00-FD1DC7F799EB}"/>
              </a:ext>
            </a:extLst>
          </p:cNvPr>
          <p:cNvSpPr txBox="1">
            <a:spLocks/>
          </p:cNvSpPr>
          <p:nvPr/>
        </p:nvSpPr>
        <p:spPr>
          <a:xfrm>
            <a:off x="609600" y="823746"/>
            <a:ext cx="4800431" cy="537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cap="none" dirty="0">
                <a:solidFill>
                  <a:schemeClr val="tx1"/>
                </a:solidFill>
              </a:rPr>
              <a:t>Prometric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1487A-6B4C-1347-AED1-1771131EF357}"/>
              </a:ext>
            </a:extLst>
          </p:cNvPr>
          <p:cNvSpPr txBox="1"/>
          <p:nvPr/>
        </p:nvSpPr>
        <p:spPr>
          <a:xfrm>
            <a:off x="640462" y="1526323"/>
            <a:ext cx="480043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u="sng" dirty="0">
                <a:latin typeface="Century Schoolbook" panose="02040604050505020304" pitchFamily="18" charset="0"/>
              </a:rPr>
              <a:t>Pros</a:t>
            </a:r>
          </a:p>
          <a:p>
            <a:endParaRPr lang="en-US" sz="2500" u="sng" dirty="0">
              <a:latin typeface="Century Schoolbook" panose="020406040505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Develop expertise in a specific area of I/O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Intellectually-stimulating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Clients and SMEs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Travel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endParaRPr lang="en-US" sz="3000" u="sng" dirty="0">
              <a:latin typeface="Century Schoolbook" panose="02040604050505020304" pitchFamily="18" charset="0"/>
            </a:endParaRPr>
          </a:p>
          <a:p>
            <a:endParaRPr lang="en-US" sz="3000" u="sng" dirty="0">
              <a:latin typeface="Century Schoolbook" panose="020406040505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7A028E-59EA-754F-B02A-2E74515683B6}"/>
              </a:ext>
            </a:extLst>
          </p:cNvPr>
          <p:cNvSpPr txBox="1"/>
          <p:nvPr/>
        </p:nvSpPr>
        <p:spPr>
          <a:xfrm>
            <a:off x="6212237" y="1526323"/>
            <a:ext cx="451259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u="sng" dirty="0">
                <a:latin typeface="Century Schoolbook" panose="02040604050505020304" pitchFamily="18" charset="0"/>
              </a:rPr>
              <a:t>Cons</a:t>
            </a:r>
          </a:p>
          <a:p>
            <a:endParaRPr lang="en-US" sz="2500" dirty="0">
              <a:latin typeface="Century Schoolbook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Clients and SMEs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Travel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Long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Impression Management </a:t>
            </a:r>
          </a:p>
        </p:txBody>
      </p:sp>
    </p:spTree>
    <p:extLst>
      <p:ext uri="{BB962C8B-B14F-4D97-AF65-F5344CB8AC3E}">
        <p14:creationId xmlns:p14="http://schemas.microsoft.com/office/powerpoint/2010/main" val="2813269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F8297F0-36E5-44EC-BD93-3F9EBD55B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882" y="5624346"/>
            <a:ext cx="4800431" cy="537073"/>
          </a:xfrm>
        </p:spPr>
        <p:txBody>
          <a:bodyPr anchor="b">
            <a:normAutofit fontScale="90000"/>
          </a:bodyPr>
          <a:lstStyle/>
          <a:p>
            <a:r>
              <a:rPr lang="en-US" sz="4400" cap="none" dirty="0"/>
              <a:t>Career path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1F303D-72A6-5D4F-BDAB-147A2BC94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12</a:t>
            </a:fld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9EFF915-7414-834D-ACBD-D789D2D6B5BD}"/>
              </a:ext>
            </a:extLst>
          </p:cNvPr>
          <p:cNvSpPr txBox="1">
            <a:spLocks/>
          </p:cNvSpPr>
          <p:nvPr/>
        </p:nvSpPr>
        <p:spPr>
          <a:xfrm>
            <a:off x="11784011" y="5259221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 baseline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09015C-540B-451E-9C6A-D4900F7AF0E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2B47802-CB98-F244-B8B5-02E65A9475CC}"/>
              </a:ext>
            </a:extLst>
          </p:cNvPr>
          <p:cNvSpPr txBox="1">
            <a:spLocks/>
          </p:cNvSpPr>
          <p:nvPr/>
        </p:nvSpPr>
        <p:spPr>
          <a:xfrm>
            <a:off x="2559534" y="3482731"/>
            <a:ext cx="2330640" cy="53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cap="none" dirty="0"/>
              <a:t>2019</a:t>
            </a:r>
          </a:p>
        </p:txBody>
      </p:sp>
      <p:pic>
        <p:nvPicPr>
          <p:cNvPr id="12290" name="Picture 2" descr="Twenty-Third International Business Forum – VCU Student ...">
            <a:extLst>
              <a:ext uri="{FF2B5EF4-FFF2-40B4-BE49-F238E27FC236}">
                <a16:creationId xmlns:a16="http://schemas.microsoft.com/office/drawing/2014/main" id="{A417025A-CC6B-2943-A061-51AA19703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82" y="1706265"/>
            <a:ext cx="5906173" cy="177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701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890A4-4301-7142-89BA-4F5BCEF8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A7FBC2C-380F-5D4F-B643-B5CC11399BF2}"/>
              </a:ext>
            </a:extLst>
          </p:cNvPr>
          <p:cNvSpPr txBox="1">
            <a:spLocks/>
          </p:cNvSpPr>
          <p:nvPr/>
        </p:nvSpPr>
        <p:spPr>
          <a:xfrm>
            <a:off x="609599" y="823746"/>
            <a:ext cx="9510793" cy="537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cap="none" dirty="0">
                <a:solidFill>
                  <a:schemeClr val="tx1"/>
                </a:solidFill>
              </a:rPr>
              <a:t>Management v. I/O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CC00B1-F4D0-044B-A590-5499B4E38E3A}"/>
              </a:ext>
            </a:extLst>
          </p:cNvPr>
          <p:cNvSpPr txBox="1"/>
          <p:nvPr/>
        </p:nvSpPr>
        <p:spPr>
          <a:xfrm>
            <a:off x="640463" y="1526323"/>
            <a:ext cx="105338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Similarities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Content/literature is largely similar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Still go to SIOP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lvl="1"/>
            <a:endParaRPr lang="en-US" sz="2500" dirty="0">
              <a:latin typeface="Century Schoolbook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u="sng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343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890A4-4301-7142-89BA-4F5BCEF8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A7FBC2C-380F-5D4F-B643-B5CC11399BF2}"/>
              </a:ext>
            </a:extLst>
          </p:cNvPr>
          <p:cNvSpPr txBox="1">
            <a:spLocks/>
          </p:cNvSpPr>
          <p:nvPr/>
        </p:nvSpPr>
        <p:spPr>
          <a:xfrm>
            <a:off x="609599" y="823746"/>
            <a:ext cx="9510793" cy="537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cap="none" dirty="0">
                <a:solidFill>
                  <a:schemeClr val="tx1"/>
                </a:solidFill>
              </a:rPr>
              <a:t>Management v. I/O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CC00B1-F4D0-044B-A590-5499B4E38E3A}"/>
              </a:ext>
            </a:extLst>
          </p:cNvPr>
          <p:cNvSpPr txBox="1"/>
          <p:nvPr/>
        </p:nvSpPr>
        <p:spPr>
          <a:xfrm>
            <a:off x="640463" y="1526323"/>
            <a:ext cx="1053381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Similarities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Content/literature is largely similar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Still go to SIOP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Differences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Practical-focus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Research methods training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Courses you teach	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Funding/compensation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AOM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u="sng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39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F8297F0-36E5-44EC-BD93-3F9EBD55B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882" y="5624346"/>
            <a:ext cx="4800431" cy="537073"/>
          </a:xfrm>
        </p:spPr>
        <p:txBody>
          <a:bodyPr anchor="b">
            <a:normAutofit fontScale="90000"/>
          </a:bodyPr>
          <a:lstStyle/>
          <a:p>
            <a:r>
              <a:rPr lang="en-US" sz="4400" cap="none" dirty="0"/>
              <a:t>Career path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1F303D-72A6-5D4F-BDAB-147A2BC94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15</a:t>
            </a:fld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9EFF915-7414-834D-ACBD-D789D2D6B5BD}"/>
              </a:ext>
            </a:extLst>
          </p:cNvPr>
          <p:cNvSpPr txBox="1">
            <a:spLocks/>
          </p:cNvSpPr>
          <p:nvPr/>
        </p:nvSpPr>
        <p:spPr>
          <a:xfrm>
            <a:off x="11784011" y="5259221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 baseline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09015C-540B-451E-9C6A-D4900F7AF0E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2B47802-CB98-F244-B8B5-02E65A9475CC}"/>
              </a:ext>
            </a:extLst>
          </p:cNvPr>
          <p:cNvSpPr txBox="1">
            <a:spLocks/>
          </p:cNvSpPr>
          <p:nvPr/>
        </p:nvSpPr>
        <p:spPr>
          <a:xfrm>
            <a:off x="2559534" y="3482731"/>
            <a:ext cx="2330640" cy="53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cap="none" dirty="0"/>
              <a:t>2019</a:t>
            </a:r>
          </a:p>
        </p:txBody>
      </p:sp>
      <p:pic>
        <p:nvPicPr>
          <p:cNvPr id="12290" name="Picture 2" descr="Twenty-Third International Business Forum – VCU Student ...">
            <a:extLst>
              <a:ext uri="{FF2B5EF4-FFF2-40B4-BE49-F238E27FC236}">
                <a16:creationId xmlns:a16="http://schemas.microsoft.com/office/drawing/2014/main" id="{A417025A-CC6B-2943-A061-51AA19703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82" y="1706265"/>
            <a:ext cx="5906173" cy="177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Old Dominion Monarchs | School logos, Old dominion, Vinyl ...">
            <a:extLst>
              <a:ext uri="{FF2B5EF4-FFF2-40B4-BE49-F238E27FC236}">
                <a16:creationId xmlns:a16="http://schemas.microsoft.com/office/drawing/2014/main" id="{D5D274B4-7C45-1148-ABD4-196C73770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828" y="1706265"/>
            <a:ext cx="3101901" cy="256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20F45AF-8F6C-BD41-95C7-21C7A70821A3}"/>
              </a:ext>
            </a:extLst>
          </p:cNvPr>
          <p:cNvSpPr txBox="1">
            <a:spLocks/>
          </p:cNvSpPr>
          <p:nvPr/>
        </p:nvSpPr>
        <p:spPr>
          <a:xfrm>
            <a:off x="7687458" y="4269917"/>
            <a:ext cx="2330640" cy="53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cap="none" dirty="0"/>
              <a:t>2019 -</a:t>
            </a:r>
          </a:p>
        </p:txBody>
      </p:sp>
    </p:spTree>
    <p:extLst>
      <p:ext uri="{BB962C8B-B14F-4D97-AF65-F5344CB8AC3E}">
        <p14:creationId xmlns:p14="http://schemas.microsoft.com/office/powerpoint/2010/main" val="2883565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890A4-4301-7142-89BA-4F5BCEF8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A7FBC2C-380F-5D4F-B643-B5CC11399BF2}"/>
              </a:ext>
            </a:extLst>
          </p:cNvPr>
          <p:cNvSpPr txBox="1">
            <a:spLocks/>
          </p:cNvSpPr>
          <p:nvPr/>
        </p:nvSpPr>
        <p:spPr>
          <a:xfrm>
            <a:off x="609600" y="823746"/>
            <a:ext cx="8224434" cy="537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cap="none" dirty="0">
                <a:solidFill>
                  <a:schemeClr val="tx1"/>
                </a:solidFill>
              </a:rPr>
              <a:t>Management v. I/O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66B0E6-622A-274D-980E-1F4832B6B92F}"/>
              </a:ext>
            </a:extLst>
          </p:cNvPr>
          <p:cNvSpPr txBox="1"/>
          <p:nvPr/>
        </p:nvSpPr>
        <p:spPr>
          <a:xfrm>
            <a:off x="640463" y="1526323"/>
            <a:ext cx="105338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Dependent on what type of department you work in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Big divide between micro and macro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Tenure / teaching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Consulting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u="sng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488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890A4-4301-7142-89BA-4F5BCEF8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A7FBC2C-380F-5D4F-B643-B5CC11399BF2}"/>
              </a:ext>
            </a:extLst>
          </p:cNvPr>
          <p:cNvSpPr txBox="1">
            <a:spLocks/>
          </p:cNvSpPr>
          <p:nvPr/>
        </p:nvSpPr>
        <p:spPr>
          <a:xfrm>
            <a:off x="609600" y="823746"/>
            <a:ext cx="8224434" cy="537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cap="none" dirty="0">
                <a:solidFill>
                  <a:schemeClr val="tx1"/>
                </a:solidFill>
              </a:rPr>
              <a:t>Practice v. Academia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3A8962-37EA-494E-8104-5FB604EB429C}"/>
              </a:ext>
            </a:extLst>
          </p:cNvPr>
          <p:cNvSpPr txBox="1"/>
          <p:nvPr/>
        </p:nvSpPr>
        <p:spPr>
          <a:xfrm>
            <a:off x="640463" y="1526323"/>
            <a:ext cx="10533815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Different type of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Flexibility and work-life balance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Travel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Compensation / Benefits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Job security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Why you make certain decisions (e.g., pleasing clients v. methodological rigor)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Values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Who your boss is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u="sng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1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7889-DDB3-9C4D-B7E4-825F0FA0C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559678"/>
            <a:ext cx="4243953" cy="495249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D654A-A79C-394A-8B08-B228C1F92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1828800"/>
            <a:ext cx="9048428" cy="5495802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  <a:latin typeface="Century Schoolbook" panose="02040604050505020304" pitchFamily="18" charset="0"/>
              </a:rPr>
              <a:t>Background</a:t>
            </a:r>
          </a:p>
          <a:p>
            <a:r>
              <a:rPr lang="en-US" sz="2500" dirty="0">
                <a:solidFill>
                  <a:schemeClr val="tx1"/>
                </a:solidFill>
                <a:latin typeface="Century Schoolbook" panose="02040604050505020304" pitchFamily="18" charset="0"/>
              </a:rPr>
              <a:t>Consulting experience</a:t>
            </a:r>
          </a:p>
          <a:p>
            <a:r>
              <a:rPr lang="en-US" sz="2500" dirty="0">
                <a:solidFill>
                  <a:schemeClr val="tx1"/>
                </a:solidFill>
                <a:latin typeface="Century Schoolbook" panose="02040604050505020304" pitchFamily="18" charset="0"/>
              </a:rPr>
              <a:t>Academic experience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latin typeface="Century Schoolbook" panose="02040604050505020304" pitchFamily="18" charset="0"/>
              </a:rPr>
              <a:t>Differences between Management and I/O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latin typeface="Century Schoolbook" panose="02040604050505020304" pitchFamily="18" charset="0"/>
              </a:rPr>
              <a:t>Differences between practice and academia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B9F1D-8609-2B47-B315-62E5EC58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F8297F0-36E5-44EC-BD93-3F9EBD55B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882" y="5624346"/>
            <a:ext cx="4800431" cy="537073"/>
          </a:xfrm>
        </p:spPr>
        <p:txBody>
          <a:bodyPr anchor="b">
            <a:normAutofit fontScale="90000"/>
          </a:bodyPr>
          <a:lstStyle/>
          <a:p>
            <a:r>
              <a:rPr lang="en-US" sz="4400" cap="none" dirty="0"/>
              <a:t>Career path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1F303D-72A6-5D4F-BDAB-147A2BC94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3</a:t>
            </a:fld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9EFF915-7414-834D-ACBD-D789D2D6B5BD}"/>
              </a:ext>
            </a:extLst>
          </p:cNvPr>
          <p:cNvSpPr txBox="1">
            <a:spLocks/>
          </p:cNvSpPr>
          <p:nvPr/>
        </p:nvSpPr>
        <p:spPr>
          <a:xfrm>
            <a:off x="11784011" y="5259221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 baseline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09015C-540B-451E-9C6A-D4900F7AF0E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8" name="Picture 4" descr="Temple Owls - Wikipedia">
            <a:extLst>
              <a:ext uri="{FF2B5EF4-FFF2-40B4-BE49-F238E27FC236}">
                <a16:creationId xmlns:a16="http://schemas.microsoft.com/office/drawing/2014/main" id="{A67AFB7C-AF61-4E4F-BCC3-5D6F9C898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57" y="1244542"/>
            <a:ext cx="2330640" cy="263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6B04E96-82DA-8A40-8AC4-C07630F94680}"/>
              </a:ext>
            </a:extLst>
          </p:cNvPr>
          <p:cNvSpPr txBox="1">
            <a:spLocks/>
          </p:cNvSpPr>
          <p:nvPr/>
        </p:nvSpPr>
        <p:spPr>
          <a:xfrm>
            <a:off x="1021457" y="3955525"/>
            <a:ext cx="2330640" cy="53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cap="none" dirty="0"/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333539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F8297F0-36E5-44EC-BD93-3F9EBD55B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882" y="5624346"/>
            <a:ext cx="4800431" cy="537073"/>
          </a:xfrm>
        </p:spPr>
        <p:txBody>
          <a:bodyPr anchor="b">
            <a:normAutofit fontScale="90000"/>
          </a:bodyPr>
          <a:lstStyle/>
          <a:p>
            <a:r>
              <a:rPr lang="en-US" sz="4400" cap="none" dirty="0"/>
              <a:t>Career path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1F303D-72A6-5D4F-BDAB-147A2BC94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4</a:t>
            </a:fld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9EFF915-7414-834D-ACBD-D789D2D6B5BD}"/>
              </a:ext>
            </a:extLst>
          </p:cNvPr>
          <p:cNvSpPr txBox="1">
            <a:spLocks/>
          </p:cNvSpPr>
          <p:nvPr/>
        </p:nvSpPr>
        <p:spPr>
          <a:xfrm>
            <a:off x="11784011" y="5259221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 baseline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09015C-540B-451E-9C6A-D4900F7AF0E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 descr="Radford University">
            <a:extLst>
              <a:ext uri="{FF2B5EF4-FFF2-40B4-BE49-F238E27FC236}">
                <a16:creationId xmlns:a16="http://schemas.microsoft.com/office/drawing/2014/main" id="{4684B6AC-C8CB-5347-AA4C-F3ED7E0AA6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" t="5935" r="2954" b="3412"/>
          <a:stretch/>
        </p:blipFill>
        <p:spPr bwMode="auto">
          <a:xfrm>
            <a:off x="3739104" y="1222359"/>
            <a:ext cx="2875877" cy="263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emple Owls - Wikipedia">
            <a:extLst>
              <a:ext uri="{FF2B5EF4-FFF2-40B4-BE49-F238E27FC236}">
                <a16:creationId xmlns:a16="http://schemas.microsoft.com/office/drawing/2014/main" id="{A67AFB7C-AF61-4E4F-BCC3-5D6F9C898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57" y="1225492"/>
            <a:ext cx="2330640" cy="263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4CA00E0C-3BC1-D34E-8909-C06B8F9F9809}"/>
              </a:ext>
            </a:extLst>
          </p:cNvPr>
          <p:cNvSpPr txBox="1">
            <a:spLocks/>
          </p:cNvSpPr>
          <p:nvPr/>
        </p:nvSpPr>
        <p:spPr>
          <a:xfrm>
            <a:off x="1021457" y="3955525"/>
            <a:ext cx="2330640" cy="53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cap="none" dirty="0"/>
              <a:t>2011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950D982-1A40-744E-9706-E63C33FDF1B9}"/>
              </a:ext>
            </a:extLst>
          </p:cNvPr>
          <p:cNvSpPr txBox="1">
            <a:spLocks/>
          </p:cNvSpPr>
          <p:nvPr/>
        </p:nvSpPr>
        <p:spPr>
          <a:xfrm>
            <a:off x="4011722" y="3937158"/>
            <a:ext cx="2330640" cy="53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cap="none" dirty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299276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F8297F0-36E5-44EC-BD93-3F9EBD55B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882" y="5624346"/>
            <a:ext cx="4800431" cy="537073"/>
          </a:xfrm>
        </p:spPr>
        <p:txBody>
          <a:bodyPr anchor="b">
            <a:normAutofit fontScale="90000"/>
          </a:bodyPr>
          <a:lstStyle/>
          <a:p>
            <a:r>
              <a:rPr lang="en-US" sz="4400" cap="none" dirty="0"/>
              <a:t>Career path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1F303D-72A6-5D4F-BDAB-147A2BC94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5</a:t>
            </a:fld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9EFF915-7414-834D-ACBD-D789D2D6B5BD}"/>
              </a:ext>
            </a:extLst>
          </p:cNvPr>
          <p:cNvSpPr txBox="1">
            <a:spLocks/>
          </p:cNvSpPr>
          <p:nvPr/>
        </p:nvSpPr>
        <p:spPr>
          <a:xfrm>
            <a:off x="11784011" y="5259221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 baseline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09015C-540B-451E-9C6A-D4900F7AF0E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Radford University">
            <a:extLst>
              <a:ext uri="{FF2B5EF4-FFF2-40B4-BE49-F238E27FC236}">
                <a16:creationId xmlns:a16="http://schemas.microsoft.com/office/drawing/2014/main" id="{4684B6AC-C8CB-5347-AA4C-F3ED7E0AA6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" t="5935" r="2954" b="3412"/>
          <a:stretch/>
        </p:blipFill>
        <p:spPr bwMode="auto">
          <a:xfrm>
            <a:off x="3739104" y="1222359"/>
            <a:ext cx="2875877" cy="263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emple Owls - Wikipedia">
            <a:extLst>
              <a:ext uri="{FF2B5EF4-FFF2-40B4-BE49-F238E27FC236}">
                <a16:creationId xmlns:a16="http://schemas.microsoft.com/office/drawing/2014/main" id="{A67AFB7C-AF61-4E4F-BCC3-5D6F9C898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57" y="1225492"/>
            <a:ext cx="2330640" cy="263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4CA00E0C-3BC1-D34E-8909-C06B8F9F9809}"/>
              </a:ext>
            </a:extLst>
          </p:cNvPr>
          <p:cNvSpPr txBox="1">
            <a:spLocks/>
          </p:cNvSpPr>
          <p:nvPr/>
        </p:nvSpPr>
        <p:spPr>
          <a:xfrm>
            <a:off x="1021457" y="3955525"/>
            <a:ext cx="2330640" cy="53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cap="none" dirty="0"/>
              <a:t>2011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950D982-1A40-744E-9706-E63C33FDF1B9}"/>
              </a:ext>
            </a:extLst>
          </p:cNvPr>
          <p:cNvSpPr txBox="1">
            <a:spLocks/>
          </p:cNvSpPr>
          <p:nvPr/>
        </p:nvSpPr>
        <p:spPr>
          <a:xfrm>
            <a:off x="4011722" y="3937158"/>
            <a:ext cx="2330640" cy="53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cap="none" dirty="0"/>
              <a:t>2013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3A5CD93-1D9B-9947-9B09-80A65D698D79}"/>
              </a:ext>
            </a:extLst>
          </p:cNvPr>
          <p:cNvSpPr txBox="1">
            <a:spLocks/>
          </p:cNvSpPr>
          <p:nvPr/>
        </p:nvSpPr>
        <p:spPr>
          <a:xfrm>
            <a:off x="8036525" y="3861190"/>
            <a:ext cx="2330640" cy="53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cap="none" dirty="0"/>
              <a:t>2013 - 2015</a:t>
            </a:r>
          </a:p>
        </p:txBody>
      </p:sp>
      <p:pic>
        <p:nvPicPr>
          <p:cNvPr id="17410" name="Picture 2" descr="Prometric Test Center - Ashton College">
            <a:extLst>
              <a:ext uri="{FF2B5EF4-FFF2-40B4-BE49-F238E27FC236}">
                <a16:creationId xmlns:a16="http://schemas.microsoft.com/office/drawing/2014/main" id="{33F66C2F-7854-6E49-98CE-0C89C856B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988" y="1592482"/>
            <a:ext cx="4652737" cy="2001646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38619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82858-420C-F947-B2E6-E3350DC7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3E151F-841F-5E4B-AE00-FD1DC7F799EB}"/>
              </a:ext>
            </a:extLst>
          </p:cNvPr>
          <p:cNvSpPr txBox="1">
            <a:spLocks/>
          </p:cNvSpPr>
          <p:nvPr/>
        </p:nvSpPr>
        <p:spPr>
          <a:xfrm>
            <a:off x="609600" y="823746"/>
            <a:ext cx="4800431" cy="537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cap="none" dirty="0">
                <a:solidFill>
                  <a:schemeClr val="tx1"/>
                </a:solidFill>
              </a:rPr>
              <a:t>Prometric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C5A26B-A9B8-F24B-B00A-6C8897DF788F}"/>
              </a:ext>
            </a:extLst>
          </p:cNvPr>
          <p:cNvSpPr txBox="1"/>
          <p:nvPr/>
        </p:nvSpPr>
        <p:spPr>
          <a:xfrm>
            <a:off x="640463" y="1526323"/>
            <a:ext cx="105338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“Prometric is a leading provider of technology-enabled testing and assessment solutions to many of the world’s most recognized licensing and certification organizations, academic institutions, and government agencies.”</a:t>
            </a:r>
            <a:endParaRPr lang="en-US" sz="2500" u="sng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2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82858-420C-F947-B2E6-E3350DC7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3E151F-841F-5E4B-AE00-FD1DC7F799EB}"/>
              </a:ext>
            </a:extLst>
          </p:cNvPr>
          <p:cNvSpPr txBox="1">
            <a:spLocks/>
          </p:cNvSpPr>
          <p:nvPr/>
        </p:nvSpPr>
        <p:spPr>
          <a:xfrm>
            <a:off x="609600" y="823746"/>
            <a:ext cx="4800431" cy="537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cap="none" dirty="0">
                <a:solidFill>
                  <a:schemeClr val="tx1"/>
                </a:solidFill>
              </a:rPr>
              <a:t>Prometric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C5A26B-A9B8-F24B-B00A-6C8897DF788F}"/>
              </a:ext>
            </a:extLst>
          </p:cNvPr>
          <p:cNvSpPr txBox="1"/>
          <p:nvPr/>
        </p:nvSpPr>
        <p:spPr>
          <a:xfrm>
            <a:off x="640463" y="1526323"/>
            <a:ext cx="105338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Test developer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Item writing workshops</a:t>
            </a:r>
          </a:p>
          <a:p>
            <a:pPr lvl="1"/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u="sng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6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82858-420C-F947-B2E6-E3350DC7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8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3E151F-841F-5E4B-AE00-FD1DC7F799EB}"/>
              </a:ext>
            </a:extLst>
          </p:cNvPr>
          <p:cNvSpPr txBox="1">
            <a:spLocks/>
          </p:cNvSpPr>
          <p:nvPr/>
        </p:nvSpPr>
        <p:spPr>
          <a:xfrm>
            <a:off x="609600" y="823746"/>
            <a:ext cx="4800431" cy="537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cap="none" dirty="0">
                <a:solidFill>
                  <a:schemeClr val="tx1"/>
                </a:solidFill>
              </a:rPr>
              <a:t>Prometric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C5A26B-A9B8-F24B-B00A-6C8897DF788F}"/>
              </a:ext>
            </a:extLst>
          </p:cNvPr>
          <p:cNvSpPr txBox="1"/>
          <p:nvPr/>
        </p:nvSpPr>
        <p:spPr>
          <a:xfrm>
            <a:off x="640463" y="1526323"/>
            <a:ext cx="105338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Test developer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Item writing workshops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Standard setting workshops</a:t>
            </a:r>
          </a:p>
          <a:p>
            <a:pPr lvl="1"/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u="sng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60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82858-420C-F947-B2E6-E3350DC7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15C-540B-451E-9C6A-D4900F7AF0EC}" type="slidenum">
              <a:rPr lang="en-US" smtClean="0"/>
              <a:t>9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3E151F-841F-5E4B-AE00-FD1DC7F799EB}"/>
              </a:ext>
            </a:extLst>
          </p:cNvPr>
          <p:cNvSpPr txBox="1">
            <a:spLocks/>
          </p:cNvSpPr>
          <p:nvPr/>
        </p:nvSpPr>
        <p:spPr>
          <a:xfrm>
            <a:off x="609600" y="823746"/>
            <a:ext cx="4800431" cy="537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cap="none" dirty="0">
                <a:solidFill>
                  <a:schemeClr val="tx1"/>
                </a:solidFill>
              </a:rPr>
              <a:t>Prometric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C5A26B-A9B8-F24B-B00A-6C8897DF788F}"/>
              </a:ext>
            </a:extLst>
          </p:cNvPr>
          <p:cNvSpPr txBox="1"/>
          <p:nvPr/>
        </p:nvSpPr>
        <p:spPr>
          <a:xfrm>
            <a:off x="640463" y="1526323"/>
            <a:ext cx="1053381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Test developer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Item writing workshops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Standard setting workshops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entury Schoolbook" panose="02040604050505020304" pitchFamily="18" charset="0"/>
              </a:rPr>
              <a:t>Exam form review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500" u="sng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82263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Custom 7">
      <a:dk1>
        <a:srgbClr val="002060"/>
      </a:dk1>
      <a:lt1>
        <a:sysClr val="window" lastClr="FFFFFF"/>
      </a:lt1>
      <a:dk2>
        <a:srgbClr val="002060"/>
      </a:dk2>
      <a:lt2>
        <a:srgbClr val="F5F5F5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B0F0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318</Words>
  <Application>Microsoft Macintosh PowerPoint</Application>
  <PresentationFormat>Widescreen</PresentationFormat>
  <Paragraphs>140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Schoolbook</vt:lpstr>
      <vt:lpstr>Corbel</vt:lpstr>
      <vt:lpstr>Headlines</vt:lpstr>
      <vt:lpstr>Radford University I/O Program Talk 10.16.20       Sheila K. Keener, Ph.D.</vt:lpstr>
      <vt:lpstr>Agenda</vt:lpstr>
      <vt:lpstr>Career path</vt:lpstr>
      <vt:lpstr>Career path</vt:lpstr>
      <vt:lpstr>Career path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Career path</vt:lpstr>
      <vt:lpstr>PowerPoint Presentation</vt:lpstr>
      <vt:lpstr>PowerPoint Presentation</vt:lpstr>
      <vt:lpstr>Career path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Human Resources Management!</dc:title>
  <dc:creator>Keener, Sheila K.</dc:creator>
  <cp:lastModifiedBy>Keener, Sheila K.</cp:lastModifiedBy>
  <cp:revision>26</cp:revision>
  <dcterms:created xsi:type="dcterms:W3CDTF">2020-08-31T22:09:24Z</dcterms:created>
  <dcterms:modified xsi:type="dcterms:W3CDTF">2020-10-19T13:31:58Z</dcterms:modified>
</cp:coreProperties>
</file>