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4" r:id="rId14"/>
    <p:sldId id="273" r:id="rId15"/>
    <p:sldId id="269" r:id="rId16"/>
    <p:sldId id="276" r:id="rId17"/>
    <p:sldId id="278" r:id="rId18"/>
    <p:sldId id="277" r:id="rId19"/>
    <p:sldId id="281" r:id="rId20"/>
    <p:sldId id="279" r:id="rId21"/>
    <p:sldId id="282" r:id="rId22"/>
  </p:sldIdLst>
  <p:sldSz cx="12192000" cy="6858000"/>
  <p:notesSz cx="6858000" cy="9144000"/>
  <p:defaultTextStyle>
    <a:defPPr>
      <a:defRPr lang="en-US"/>
    </a:defPPr>
    <a:lvl1pPr marL="0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55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33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11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89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66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45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22" algn="l" defTabSz="3428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866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68576" rIns="68576">
            <a:norm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59" indent="0" algn="ctr">
              <a:buNone/>
              <a:defRPr sz="2400"/>
            </a:lvl2pPr>
            <a:lvl3pPr marL="914317" indent="0" algn="ctr">
              <a:buNone/>
              <a:defRPr sz="2400"/>
            </a:lvl3pPr>
            <a:lvl4pPr marL="1371476" indent="0" algn="ctr">
              <a:buNone/>
              <a:defRPr sz="2133"/>
            </a:lvl4pPr>
            <a:lvl5pPr marL="1828636" indent="0" algn="ctr">
              <a:buNone/>
              <a:defRPr sz="2133"/>
            </a:lvl5pPr>
            <a:lvl6pPr marL="2285795" indent="0" algn="ctr">
              <a:buNone/>
              <a:defRPr sz="2133"/>
            </a:lvl6pPr>
            <a:lvl7pPr marL="2742953" indent="0" algn="ctr">
              <a:buNone/>
              <a:defRPr sz="2133"/>
            </a:lvl7pPr>
            <a:lvl8pPr marL="3200113" indent="0" algn="ctr">
              <a:buNone/>
              <a:defRPr sz="2133"/>
            </a:lvl8pPr>
            <a:lvl9pPr marL="3657271" indent="0" algn="ctr">
              <a:buNone/>
              <a:defRPr sz="2133"/>
            </a:lvl9pPr>
          </a:lstStyle>
          <a:p>
            <a:r>
              <a:rPr lang="en-US" dirty="0"/>
              <a:t>NAME, Title</a:t>
            </a:r>
          </a:p>
          <a:p>
            <a:r>
              <a:rPr lang="en-US" dirty="0"/>
              <a:t>AMERICAN BOARD OF SURGERY</a:t>
            </a:r>
          </a:p>
          <a:p>
            <a:r>
              <a:rPr lang="en-US"/>
              <a:t>EVENT, Date</a:t>
            </a:r>
            <a:endParaRPr lang="en-US" dirty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The American Board of Surg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93" y="273017"/>
            <a:ext cx="1102851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9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>
              <a:defRPr sz="4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40543"/>
            <a:ext cx="10058400" cy="4627420"/>
          </a:xfrm>
        </p:spPr>
        <p:txBody>
          <a:bodyPr>
            <a:normAutofit/>
          </a:bodyPr>
          <a:lstStyle>
            <a:lvl1pPr marL="400015" indent="-400015">
              <a:buFont typeface="Calibri" panose="020F0502020204030204" pitchFamily="34" charset="0"/>
              <a:buChar char="●"/>
              <a:defRPr sz="3200"/>
            </a:lvl1pPr>
            <a:lvl2pPr marL="914317" indent="-400015">
              <a:buSzPct val="110000"/>
              <a:buFont typeface="Calibri" panose="020F0502020204030204" pitchFamily="34" charset="0"/>
              <a:buChar char="○"/>
              <a:defRPr sz="2800"/>
            </a:lvl2pPr>
            <a:lvl3pPr marL="1254011" indent="-277788">
              <a:buSzPct val="110000"/>
              <a:buFont typeface="Calibri" panose="020F0502020204030204" pitchFamily="34" charset="0"/>
              <a:buChar char="□"/>
              <a:defRPr sz="2400"/>
            </a:lvl3pPr>
            <a:lvl4pPr marL="1890543" indent="-236518">
              <a:buSzPct val="110000"/>
              <a:buFont typeface="Calibri" panose="020F0502020204030204" pitchFamily="34" charset="0"/>
              <a:buChar char="○"/>
              <a:defRPr sz="2133"/>
            </a:lvl4pPr>
            <a:lvl5pPr marL="932605" indent="-182863">
              <a:buSzPct val="110000"/>
              <a:buFont typeface="Calibri" panose="020F0502020204030204" pitchFamily="34" charset="0"/>
              <a:buChar char="○"/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10551" y="6436568"/>
            <a:ext cx="5878284" cy="365125"/>
          </a:xfrm>
          <a:prstGeom prst="rect">
            <a:avLst/>
          </a:prstGeom>
        </p:spPr>
        <p:txBody>
          <a:bodyPr vert="horz" lIns="68576" tIns="34288" rIns="68576" bIns="34288" rtlCol="0" anchor="ctr"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10686" y="6436566"/>
            <a:ext cx="530631" cy="31809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fld id="{E71DBBF4-6863-4771-B4F2-2C79D61FC31E}" type="slidenum">
              <a:rPr lang="en-US" sz="1467" smtClean="0">
                <a:solidFill>
                  <a:schemeClr val="bg1"/>
                </a:solidFill>
              </a:rPr>
              <a:t>‹#›</a:t>
            </a:fld>
            <a:endParaRPr lang="en-US" sz="14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76772"/>
            <a:ext cx="10058400" cy="108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613650"/>
            <a:ext cx="4937760" cy="4541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832" y="1604684"/>
            <a:ext cx="4937760" cy="455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10551" y="6446842"/>
            <a:ext cx="5878284" cy="365125"/>
          </a:xfrm>
          <a:prstGeom prst="rect">
            <a:avLst/>
          </a:prstGeom>
        </p:spPr>
        <p:txBody>
          <a:bodyPr vert="horz" lIns="68576" tIns="34288" rIns="68576" bIns="34288" rtlCol="0" anchor="ctr"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510686" y="6436566"/>
            <a:ext cx="530631" cy="31809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fld id="{E71DBBF4-6863-4771-B4F2-2C79D61FC31E}" type="slidenum">
              <a:rPr lang="en-US" sz="1467" smtClean="0">
                <a:solidFill>
                  <a:schemeClr val="bg1"/>
                </a:solidFill>
              </a:rPr>
              <a:t>‹#›</a:t>
            </a:fld>
            <a:endParaRPr lang="en-US" sz="14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1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0731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10079"/>
            <a:ext cx="4937760" cy="736283"/>
          </a:xfrm>
        </p:spPr>
        <p:txBody>
          <a:bodyPr lIns="68576" rIns="68576" anchor="ctr">
            <a:normAutofit/>
          </a:bodyPr>
          <a:lstStyle>
            <a:lvl1pPr marL="0" indent="0">
              <a:buNone/>
              <a:defRPr sz="2133" b="0" cap="all" baseline="0">
                <a:solidFill>
                  <a:schemeClr val="tx2"/>
                </a:solidFill>
              </a:defRPr>
            </a:lvl1pPr>
            <a:lvl2pPr marL="457159" indent="0">
              <a:buNone/>
              <a:defRPr sz="2133" b="1"/>
            </a:lvl2pPr>
            <a:lvl3pPr marL="914317" indent="0">
              <a:buNone/>
              <a:defRPr sz="1867" b="1"/>
            </a:lvl3pPr>
            <a:lvl4pPr marL="1371476" indent="0">
              <a:buNone/>
              <a:defRPr sz="1467" b="1"/>
            </a:lvl4pPr>
            <a:lvl5pPr marL="1828636" indent="0">
              <a:buNone/>
              <a:defRPr sz="1467" b="1"/>
            </a:lvl5pPr>
            <a:lvl6pPr marL="2285795" indent="0">
              <a:buNone/>
              <a:defRPr sz="1467" b="1"/>
            </a:lvl6pPr>
            <a:lvl7pPr marL="2742953" indent="0">
              <a:buNone/>
              <a:defRPr sz="1467" b="1"/>
            </a:lvl7pPr>
            <a:lvl8pPr marL="3200113" indent="0">
              <a:buNone/>
              <a:defRPr sz="1467" b="1"/>
            </a:lvl8pPr>
            <a:lvl9pPr marL="3657271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467897"/>
            <a:ext cx="4937760" cy="372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19912"/>
            <a:ext cx="4937760" cy="736283"/>
          </a:xfrm>
        </p:spPr>
        <p:txBody>
          <a:bodyPr lIns="68576" rIns="68576" anchor="ctr">
            <a:normAutofit/>
          </a:bodyPr>
          <a:lstStyle>
            <a:lvl1pPr marL="0" indent="0">
              <a:buNone/>
              <a:defRPr sz="2133" b="0" cap="all" baseline="0">
                <a:solidFill>
                  <a:schemeClr val="tx2"/>
                </a:solidFill>
              </a:defRPr>
            </a:lvl1pPr>
            <a:lvl2pPr marL="457159" indent="0">
              <a:buNone/>
              <a:defRPr sz="2133" b="1"/>
            </a:lvl2pPr>
            <a:lvl3pPr marL="914317" indent="0">
              <a:buNone/>
              <a:defRPr sz="1867" b="1"/>
            </a:lvl3pPr>
            <a:lvl4pPr marL="1371476" indent="0">
              <a:buNone/>
              <a:defRPr sz="1467" b="1"/>
            </a:lvl4pPr>
            <a:lvl5pPr marL="1828636" indent="0">
              <a:buNone/>
              <a:defRPr sz="1467" b="1"/>
            </a:lvl5pPr>
            <a:lvl6pPr marL="2285795" indent="0">
              <a:buNone/>
              <a:defRPr sz="1467" b="1"/>
            </a:lvl6pPr>
            <a:lvl7pPr marL="2742953" indent="0">
              <a:buNone/>
              <a:defRPr sz="1467" b="1"/>
            </a:lvl7pPr>
            <a:lvl8pPr marL="3200113" indent="0">
              <a:buNone/>
              <a:defRPr sz="1467" b="1"/>
            </a:lvl8pPr>
            <a:lvl9pPr marL="3657271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467897"/>
            <a:ext cx="4937760" cy="372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10551" y="6446842"/>
            <a:ext cx="5878284" cy="365125"/>
          </a:xfrm>
          <a:prstGeom prst="rect">
            <a:avLst/>
          </a:prstGeom>
        </p:spPr>
        <p:txBody>
          <a:bodyPr vert="horz" lIns="68576" tIns="34288" rIns="68576" bIns="34288" rtlCol="0" anchor="ctr"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10686" y="6436566"/>
            <a:ext cx="530631" cy="31809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fld id="{E71DBBF4-6863-4771-B4F2-2C79D61FC31E}" type="slidenum">
              <a:rPr lang="en-US" sz="1467" smtClean="0">
                <a:solidFill>
                  <a:schemeClr val="bg1"/>
                </a:solidFill>
              </a:rPr>
              <a:t>‹#›</a:t>
            </a:fld>
            <a:endParaRPr lang="en-US" sz="14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9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10551" y="6446842"/>
            <a:ext cx="5878284" cy="365125"/>
          </a:xfrm>
          <a:prstGeom prst="rect">
            <a:avLst/>
          </a:prstGeom>
        </p:spPr>
        <p:txBody>
          <a:bodyPr vert="horz" lIns="68576" tIns="34288" rIns="68576" bIns="34288" rtlCol="0" anchor="ctr"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10686" y="6436566"/>
            <a:ext cx="530631" cy="31809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fld id="{E71DBBF4-6863-4771-B4F2-2C79D61FC31E}" type="slidenum">
              <a:rPr lang="en-US" sz="1467" smtClean="0">
                <a:solidFill>
                  <a:schemeClr val="bg1"/>
                </a:solidFill>
              </a:rPr>
              <a:t>‹#›</a:t>
            </a:fld>
            <a:endParaRPr lang="en-US" sz="14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3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3"/>
            <a:ext cx="3200400" cy="3379124"/>
          </a:xfrm>
        </p:spPr>
        <p:txBody>
          <a:bodyPr lIns="68576" rIns="68576">
            <a:normAutofit/>
          </a:bodyPr>
          <a:lstStyle>
            <a:lvl1pPr marL="0" indent="0">
              <a:buNone/>
              <a:defRPr sz="1467">
                <a:solidFill>
                  <a:srgbClr val="FFFFFF"/>
                </a:solidFill>
              </a:defRPr>
            </a:lvl1pPr>
            <a:lvl2pPr marL="457159" indent="0">
              <a:buNone/>
              <a:defRPr sz="1200"/>
            </a:lvl2pPr>
            <a:lvl3pPr marL="914317" indent="0">
              <a:buNone/>
              <a:defRPr sz="1200"/>
            </a:lvl3pPr>
            <a:lvl4pPr marL="1371476" indent="0">
              <a:buNone/>
              <a:defRPr sz="933"/>
            </a:lvl4pPr>
            <a:lvl5pPr marL="1828636" indent="0">
              <a:buNone/>
              <a:defRPr sz="933"/>
            </a:lvl5pPr>
            <a:lvl6pPr marL="2285795" indent="0">
              <a:buNone/>
              <a:defRPr sz="933"/>
            </a:lvl6pPr>
            <a:lvl7pPr marL="2742953" indent="0">
              <a:buNone/>
              <a:defRPr sz="933"/>
            </a:lvl7pPr>
            <a:lvl8pPr marL="3200113" indent="0">
              <a:buNone/>
              <a:defRPr sz="933"/>
            </a:lvl8pPr>
            <a:lvl9pPr marL="3657271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68576" tIns="0" rIns="68576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3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342878" tIns="342878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59" indent="0">
              <a:buNone/>
              <a:defRPr sz="2800"/>
            </a:lvl2pPr>
            <a:lvl3pPr marL="914317" indent="0">
              <a:buNone/>
              <a:defRPr sz="2400"/>
            </a:lvl3pPr>
            <a:lvl4pPr marL="1371476" indent="0">
              <a:buNone/>
              <a:defRPr sz="2133"/>
            </a:lvl4pPr>
            <a:lvl5pPr marL="1828636" indent="0">
              <a:buNone/>
              <a:defRPr sz="2133"/>
            </a:lvl5pPr>
            <a:lvl6pPr marL="2285795" indent="0">
              <a:buNone/>
              <a:defRPr sz="2133"/>
            </a:lvl6pPr>
            <a:lvl7pPr marL="2742953" indent="0">
              <a:buNone/>
              <a:defRPr sz="2133"/>
            </a:lvl7pPr>
            <a:lvl8pPr marL="3200113" indent="0">
              <a:buNone/>
              <a:defRPr sz="2133"/>
            </a:lvl8pPr>
            <a:lvl9pPr marL="3657271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68576" tIns="0" rIns="68576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67">
                <a:solidFill>
                  <a:srgbClr val="FFFFFF"/>
                </a:solidFill>
              </a:defRPr>
            </a:lvl1pPr>
            <a:lvl2pPr marL="457159" indent="0">
              <a:buNone/>
              <a:defRPr sz="1200"/>
            </a:lvl2pPr>
            <a:lvl3pPr marL="914317" indent="0">
              <a:buNone/>
              <a:defRPr sz="1200"/>
            </a:lvl3pPr>
            <a:lvl4pPr marL="1371476" indent="0">
              <a:buNone/>
              <a:defRPr sz="933"/>
            </a:lvl4pPr>
            <a:lvl5pPr marL="1828636" indent="0">
              <a:buNone/>
              <a:defRPr sz="933"/>
            </a:lvl5pPr>
            <a:lvl6pPr marL="2285795" indent="0">
              <a:buNone/>
              <a:defRPr sz="933"/>
            </a:lvl6pPr>
            <a:lvl7pPr marL="2742953" indent="0">
              <a:buNone/>
              <a:defRPr sz="933"/>
            </a:lvl7pPr>
            <a:lvl8pPr marL="3200113" indent="0">
              <a:buNone/>
              <a:defRPr sz="933"/>
            </a:lvl8pPr>
            <a:lvl9pPr marL="3657271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92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" y="6334319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10"/>
            <a:ext cx="10058400" cy="1025983"/>
          </a:xfrm>
          <a:prstGeom prst="rect">
            <a:avLst/>
          </a:prstGeom>
        </p:spPr>
        <p:txBody>
          <a:bodyPr vert="horz" lIns="68576" tIns="34288" rIns="68576" bIns="34288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40543"/>
            <a:ext cx="10058400" cy="4627420"/>
          </a:xfrm>
          <a:prstGeom prst="rect">
            <a:avLst/>
          </a:prstGeom>
        </p:spPr>
        <p:txBody>
          <a:bodyPr vert="horz" lIns="0" tIns="34288" rIns="0" bIns="3428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97283" y="1397613"/>
            <a:ext cx="10063212" cy="622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10551" y="6426295"/>
            <a:ext cx="5878284" cy="365125"/>
          </a:xfrm>
          <a:prstGeom prst="rect">
            <a:avLst/>
          </a:prstGeom>
        </p:spPr>
        <p:txBody>
          <a:bodyPr vert="horz" lIns="68576" tIns="34288" rIns="68576" bIns="34288" rtlCol="0" anchor="ctr"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4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17" rtl="0" eaLnBrk="1" latinLnBrk="0" hangingPunct="1">
        <a:lnSpc>
          <a:spcPct val="85000"/>
        </a:lnSpc>
        <a:spcBef>
          <a:spcPct val="0"/>
        </a:spcBef>
        <a:buNone/>
        <a:defRPr sz="4667" kern="1200" spc="-51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1922" indent="-461922" algn="l" defTabSz="914317" rtl="0" eaLnBrk="1" latinLnBrk="0" hangingPunct="1">
        <a:lnSpc>
          <a:spcPct val="95000"/>
        </a:lnSpc>
        <a:spcBef>
          <a:spcPts val="18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●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317" indent="-339694" algn="l" defTabSz="914317" rtl="0" eaLnBrk="1" latinLnBrk="0" hangingPunct="1">
        <a:lnSpc>
          <a:spcPct val="95000"/>
        </a:lnSpc>
        <a:spcBef>
          <a:spcPts val="600"/>
        </a:spcBef>
        <a:spcAft>
          <a:spcPts val="400"/>
        </a:spcAft>
        <a:buClr>
          <a:schemeClr val="accent1"/>
        </a:buClr>
        <a:buFont typeface="Calibri" pitchFamily="34" charset="0"/>
        <a:buChar char="○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14332" indent="-338108" algn="l" defTabSz="914317" rtl="0" eaLnBrk="1" latinLnBrk="0" hangingPunct="1">
        <a:lnSpc>
          <a:spcPct val="95000"/>
        </a:lnSpc>
        <a:spcBef>
          <a:spcPts val="600"/>
        </a:spcBef>
        <a:spcAft>
          <a:spcPts val="400"/>
        </a:spcAft>
        <a:buClr>
          <a:schemeClr val="accent1"/>
        </a:buClr>
        <a:buFont typeface="Calibri" pitchFamily="34" charset="0"/>
        <a:buChar char="□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90543" indent="-287311" algn="l" defTabSz="914317" rtl="0" eaLnBrk="1" latinLnBrk="0" hangingPunct="1">
        <a:lnSpc>
          <a:spcPct val="95000"/>
        </a:lnSpc>
        <a:spcBef>
          <a:spcPts val="600"/>
        </a:spcBef>
        <a:spcAft>
          <a:spcPts val="400"/>
        </a:spcAft>
        <a:buClr>
          <a:schemeClr val="accent1"/>
        </a:buClr>
        <a:buFont typeface="Calibri" pitchFamily="34" charset="0"/>
        <a:buChar char="○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66729" indent="-452398" algn="l" defTabSz="91431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○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02" indent="-228578" algn="l" defTabSz="91431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84" indent="-228578" algn="l" defTabSz="91431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65" indent="-228578" algn="l" defTabSz="91431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48" indent="-228578" algn="l" defTabSz="91431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6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5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3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6232-8496-4D17-918D-8025EE82A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Careers in Psychometrics/Certification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EE431-C0C4-48DA-A8CF-D00DC17D08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Andrew T. Jones, </a:t>
            </a:r>
            <a:r>
              <a:rPr lang="en-US" dirty="0" err="1"/>
              <a:t>Ph.D</a:t>
            </a:r>
            <a:endParaRPr lang="en-US" dirty="0"/>
          </a:p>
          <a:p>
            <a:r>
              <a:rPr lang="en-US" dirty="0"/>
              <a:t>Director of Psychometrics and Research</a:t>
            </a:r>
          </a:p>
          <a:p>
            <a:r>
              <a:rPr lang="en-US" dirty="0"/>
              <a:t>American Board of Surgery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8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B1257-B409-4E69-BDBD-605CCC95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Board of 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7325-DFEB-4266-8E22-FA8F4D50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in 1937</a:t>
            </a:r>
          </a:p>
          <a:p>
            <a:r>
              <a:rPr lang="en-US" dirty="0"/>
              <a:t>Founded to provide board certification to individuals who have met a defined standard of education, training, and knowledge in field of surgery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Educational/assessment prerequisites</a:t>
            </a:r>
          </a:p>
          <a:p>
            <a:pPr lvl="1"/>
            <a:r>
              <a:rPr lang="en-US" dirty="0"/>
              <a:t>Pass qualifying exam (multiple-choice exam)</a:t>
            </a:r>
          </a:p>
          <a:p>
            <a:pPr lvl="1"/>
            <a:r>
              <a:rPr lang="en-US" dirty="0"/>
              <a:t>Pass certifying exam (oral exam)</a:t>
            </a:r>
          </a:p>
        </p:txBody>
      </p:sp>
    </p:spTree>
    <p:extLst>
      <p:ext uri="{BB962C8B-B14F-4D97-AF65-F5344CB8AC3E}">
        <p14:creationId xmlns:p14="http://schemas.microsoft.com/office/powerpoint/2010/main" val="207853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4875-1C51-46BB-8E10-CA167A18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Board of 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69D08-3F0B-45CA-ADAE-4E423E73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Qualifying exam</a:t>
            </a:r>
          </a:p>
          <a:p>
            <a:pPr lvl="1"/>
            <a:r>
              <a:rPr lang="en-US" dirty="0"/>
              <a:t>320 multiple-choice item exam</a:t>
            </a:r>
          </a:p>
          <a:p>
            <a:pPr marL="514302" lvl="1" indent="0">
              <a:buNone/>
            </a:pPr>
            <a:endParaRPr lang="en-US" dirty="0"/>
          </a:p>
          <a:p>
            <a:pPr lvl="1"/>
            <a:r>
              <a:rPr lang="en-US" dirty="0"/>
              <a:t>9 hours</a:t>
            </a:r>
          </a:p>
          <a:p>
            <a:pPr marL="514302" lvl="1" indent="0">
              <a:buNone/>
            </a:pPr>
            <a:endParaRPr lang="en-US" dirty="0"/>
          </a:p>
          <a:p>
            <a:pPr lvl="1"/>
            <a:r>
              <a:rPr lang="en-US" dirty="0"/>
              <a:t>Delivered in Pearson centers across country</a:t>
            </a:r>
          </a:p>
          <a:p>
            <a:pPr marL="514302" lvl="1" indent="0">
              <a:buNone/>
            </a:pPr>
            <a:endParaRPr lang="en-US" dirty="0"/>
          </a:p>
          <a:p>
            <a:pPr lvl="1"/>
            <a:r>
              <a:rPr lang="en-US" dirty="0"/>
              <a:t>Highly secure and standardized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B42C-F5B6-435A-9324-575686B1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966F-3D05-46C2-8413-A4C7796E7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setting</a:t>
            </a:r>
          </a:p>
          <a:p>
            <a:pPr lvl="1"/>
            <a:r>
              <a:rPr lang="en-US" dirty="0"/>
              <a:t>Gather SMEs</a:t>
            </a:r>
          </a:p>
          <a:p>
            <a:pPr marL="514302" lvl="1" indent="0">
              <a:buNone/>
            </a:pPr>
            <a:endParaRPr lang="en-US" dirty="0"/>
          </a:p>
          <a:p>
            <a:pPr lvl="1"/>
            <a:r>
              <a:rPr lang="en-US" dirty="0"/>
              <a:t>Review content on exam</a:t>
            </a:r>
          </a:p>
          <a:p>
            <a:pPr marL="514302" lvl="1" indent="0">
              <a:buNone/>
            </a:pPr>
            <a:endParaRPr lang="en-US" dirty="0"/>
          </a:p>
          <a:p>
            <a:pPr lvl="1"/>
            <a:r>
              <a:rPr lang="en-US" dirty="0"/>
              <a:t>Generate passing score</a:t>
            </a:r>
          </a:p>
        </p:txBody>
      </p:sp>
    </p:spTree>
    <p:extLst>
      <p:ext uri="{BB962C8B-B14F-4D97-AF65-F5344CB8AC3E}">
        <p14:creationId xmlns:p14="http://schemas.microsoft.com/office/powerpoint/2010/main" val="146913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D4F33-51ED-4E44-B73E-166BC995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43E6-4812-4581-BC0D-CD2C5A1F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Reliability analysis</a:t>
            </a:r>
          </a:p>
          <a:p>
            <a:pPr lvl="1"/>
            <a:r>
              <a:rPr lang="en-US" dirty="0"/>
              <a:t>Item analysis</a:t>
            </a:r>
          </a:p>
          <a:p>
            <a:r>
              <a:rPr lang="en-US" dirty="0"/>
              <a:t>Different forms in different years</a:t>
            </a:r>
          </a:p>
          <a:p>
            <a:pPr lvl="1"/>
            <a:r>
              <a:rPr lang="en-US" dirty="0"/>
              <a:t>Test assembly</a:t>
            </a:r>
          </a:p>
          <a:p>
            <a:pPr lvl="1"/>
            <a:r>
              <a:rPr lang="en-US" dirty="0"/>
              <a:t>Need to balance forms for similar psychometric characteristics</a:t>
            </a:r>
          </a:p>
          <a:p>
            <a:pPr lvl="1"/>
            <a:r>
              <a:rPr lang="en-US" dirty="0"/>
              <a:t>Have to equate the exams across administrations to adjust standards from year to year</a:t>
            </a:r>
          </a:p>
          <a:p>
            <a:r>
              <a:rPr lang="en-US" dirty="0"/>
              <a:t>Validity</a:t>
            </a:r>
          </a:p>
          <a:p>
            <a:pPr lvl="1"/>
            <a:r>
              <a:rPr lang="en-US" dirty="0"/>
              <a:t>Work with SMEs to build content that represents what a certified surgeon should know</a:t>
            </a:r>
          </a:p>
        </p:txBody>
      </p:sp>
    </p:spTree>
    <p:extLst>
      <p:ext uri="{BB962C8B-B14F-4D97-AF65-F5344CB8AC3E}">
        <p14:creationId xmlns:p14="http://schemas.microsoft.com/office/powerpoint/2010/main" val="1400239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Certifying Exam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209800" y="30480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048000" y="30480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R2</a:t>
            </a:r>
          </a:p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334000" y="31242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R3</a:t>
            </a:r>
          </a:p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31242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R4</a:t>
            </a:r>
          </a:p>
          <a:p>
            <a:pPr marL="342900" indent="-342900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153400" y="31242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R5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014670" y="3124200"/>
            <a:ext cx="762000" cy="685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R6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196517" y="3945207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3">
              <a:alpha val="84000"/>
            </a:schemeClr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</a:pPr>
            <a:r>
              <a:rPr lang="en-US" altLang="en-US" sz="2600" dirty="0"/>
              <a:t>Room 1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318760" y="3945207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3">
              <a:alpha val="84000"/>
            </a:schemeClr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</a:pPr>
            <a:r>
              <a:rPr lang="en-US" altLang="en-US" sz="2600" dirty="0"/>
              <a:t>Room 2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8153400" y="3945207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3">
              <a:alpha val="84000"/>
            </a:schemeClr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</a:pPr>
            <a:r>
              <a:rPr lang="en-US" altLang="en-US" sz="2600" dirty="0"/>
              <a:t>Room 3</a:t>
            </a:r>
          </a:p>
          <a:p>
            <a:pPr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sz="2600" dirty="0"/>
          </a:p>
        </p:txBody>
      </p:sp>
      <p:sp>
        <p:nvSpPr>
          <p:cNvPr id="13" name="Curved Up Arrow 12"/>
          <p:cNvSpPr>
            <a:spLocks noChangeArrowheads="1"/>
          </p:cNvSpPr>
          <p:nvPr/>
        </p:nvSpPr>
        <p:spPr bwMode="auto">
          <a:xfrm>
            <a:off x="3276600" y="4935807"/>
            <a:ext cx="2590800" cy="609600"/>
          </a:xfrm>
          <a:prstGeom prst="curvedUpArrow">
            <a:avLst>
              <a:gd name="adj1" fmla="val 25008"/>
              <a:gd name="adj2" fmla="val 49997"/>
              <a:gd name="adj3" fmla="val 25000"/>
            </a:avLst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sz="2600"/>
          </a:p>
        </p:txBody>
      </p:sp>
      <p:sp>
        <p:nvSpPr>
          <p:cNvPr id="14" name="Curved Up Arrow 13"/>
          <p:cNvSpPr>
            <a:spLocks noChangeArrowheads="1"/>
          </p:cNvSpPr>
          <p:nvPr/>
        </p:nvSpPr>
        <p:spPr bwMode="auto">
          <a:xfrm>
            <a:off x="6345572" y="4990750"/>
            <a:ext cx="2590800" cy="609600"/>
          </a:xfrm>
          <a:prstGeom prst="curvedUpArrow">
            <a:avLst>
              <a:gd name="adj1" fmla="val 25008"/>
              <a:gd name="adj2" fmla="val 49997"/>
              <a:gd name="adj3" fmla="val 25000"/>
            </a:avLst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sz="2600"/>
          </a:p>
        </p:txBody>
      </p:sp>
      <p:sp>
        <p:nvSpPr>
          <p:cNvPr id="15" name="Oval 14"/>
          <p:cNvSpPr/>
          <p:nvPr/>
        </p:nvSpPr>
        <p:spPr bwMode="auto">
          <a:xfrm>
            <a:off x="4914900" y="5600350"/>
            <a:ext cx="2362200" cy="5334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75000"/>
              <a:defRPr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Examinee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346960" y="2590800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346960" y="2226993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334446" y="1875497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34446" y="1524000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12914" y="2590800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212914" y="2226993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00400" y="1875497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00400" y="1524000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498914" y="2590101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498914" y="2226294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486400" y="1874798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86400" y="1523301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358086" y="2594154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358086" y="2230347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345572" y="1878851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345572" y="1527354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318314" y="2586736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318314" y="2222929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305800" y="1871433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305800" y="1519936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156514" y="2594154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156514" y="2230347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144000" y="1878851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144000" y="1527354"/>
            <a:ext cx="46482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40" name="Footer Placeholder 3">
            <a:extLst>
              <a:ext uri="{FF2B5EF4-FFF2-40B4-BE49-F238E27FC236}">
                <a16:creationId xmlns:a16="http://schemas.microsoft.com/office/drawing/2014/main" id="{C1CF71F3-173D-4D7E-83D4-30649EE78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1915" y="6436569"/>
            <a:ext cx="4408713" cy="365125"/>
          </a:xfrm>
        </p:spPr>
        <p:txBody>
          <a:bodyPr/>
          <a:lstStyle/>
          <a:p>
            <a:pPr algn="l"/>
            <a:r>
              <a:rPr lang="en-US" dirty="0"/>
              <a:t>THE AMERICAN BOARD OF SURGERY | www.absurgery.org </a:t>
            </a:r>
          </a:p>
        </p:txBody>
      </p:sp>
    </p:spTree>
    <p:extLst>
      <p:ext uri="{BB962C8B-B14F-4D97-AF65-F5344CB8AC3E}">
        <p14:creationId xmlns:p14="http://schemas.microsoft.com/office/powerpoint/2010/main" val="216426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the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As different candidates will be rated by different raters and have different sets of cases, we can view the raters and cases as different versions of the exam </a:t>
            </a:r>
          </a:p>
          <a:p>
            <a:r>
              <a:rPr lang="en-US" altLang="en-US" dirty="0"/>
              <a:t>How do we control for variation in examiner severity and tendencies?</a:t>
            </a:r>
          </a:p>
          <a:p>
            <a:r>
              <a:rPr lang="en-US" altLang="en-US" dirty="0"/>
              <a:t>Potential solutions</a:t>
            </a:r>
          </a:p>
          <a:p>
            <a:pPr lvl="1"/>
            <a:r>
              <a:rPr lang="en-US" altLang="en-US" dirty="0"/>
              <a:t>Rater training</a:t>
            </a:r>
          </a:p>
          <a:p>
            <a:pPr lvl="1"/>
            <a:r>
              <a:rPr lang="en-US" altLang="en-US" dirty="0"/>
              <a:t>Roster assembly</a:t>
            </a:r>
          </a:p>
          <a:p>
            <a:pPr lvl="1"/>
            <a:r>
              <a:rPr lang="en-US" altLang="en-US" dirty="0"/>
              <a:t>Team Assembly</a:t>
            </a:r>
          </a:p>
          <a:p>
            <a:pPr lvl="1"/>
            <a:r>
              <a:rPr lang="en-US" altLang="en-US" dirty="0"/>
              <a:t>Statistical corrections</a:t>
            </a:r>
          </a:p>
          <a:p>
            <a:pPr lvl="1"/>
            <a:r>
              <a:rPr lang="en-US" altLang="en-US" dirty="0"/>
              <a:t>Formative Feedback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AB6FE-B851-4AEC-ACA1-A6522CE6E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1915" y="6436569"/>
            <a:ext cx="4408713" cy="365125"/>
          </a:xfrm>
        </p:spPr>
        <p:txBody>
          <a:bodyPr/>
          <a:lstStyle/>
          <a:p>
            <a:pPr algn="l"/>
            <a:r>
              <a:rPr lang="en-US" dirty="0"/>
              <a:t>THE AMERICAN BOARD OF SURGERY | www.absurgery.org </a:t>
            </a:r>
          </a:p>
        </p:txBody>
      </p:sp>
    </p:spTree>
    <p:extLst>
      <p:ext uri="{BB962C8B-B14F-4D97-AF65-F5344CB8AC3E}">
        <p14:creationId xmlns:p14="http://schemas.microsoft.com/office/powerpoint/2010/main" val="73242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F6E8-5DE0-49F6-9821-592B2396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7B707-FF9B-4E58-B3AB-CDCADA943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Psychometric research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Value of certification research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Medical assessment research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86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DCF2-ECA0-4720-81FE-458D9F12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E3A3A590-A69A-4886-A908-BCF0C4A57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23" y="1640187"/>
            <a:ext cx="5287354" cy="45320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65BA16-7381-48FE-B70D-B028535FC9EE}"/>
              </a:ext>
            </a:extLst>
          </p:cNvPr>
          <p:cNvSpPr txBox="1"/>
          <p:nvPr/>
        </p:nvSpPr>
        <p:spPr>
          <a:xfrm>
            <a:off x="346509" y="1828800"/>
            <a:ext cx="23774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Kopp JP, Ibáñez B, Jones AT, Pei X, Young A,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Arnhart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K, Rizzo AG,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Buyske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J. Association Between American Board of Surgery Initial Certification and Risk of Receiving Severe Disciplinary Actions Against Medical Licenses. JAMA Surg. 2020 May 1;155(5):e200093.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10.1001/jamasurg.2020.0093.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2020 May 20. PMID: 32186688; PMCID: PMC7081147.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70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6FDB-6A80-4A15-998D-EE3AB4956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9BBF9-4AD8-42C2-8603-52617CFD0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Video-based assessments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Entrustable</a:t>
            </a:r>
            <a:r>
              <a:rPr lang="en-US" dirty="0"/>
              <a:t> Professional Activities (EPAs)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Measuring patient outcomes</a:t>
            </a:r>
          </a:p>
        </p:txBody>
      </p:sp>
    </p:spTree>
    <p:extLst>
      <p:ext uri="{BB962C8B-B14F-4D97-AF65-F5344CB8AC3E}">
        <p14:creationId xmlns:p14="http://schemas.microsoft.com/office/powerpoint/2010/main" val="3417286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B9C8-1576-4033-849B-EE4BBF8D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88802-B41E-4A4E-8B1D-85ED4B83F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  <a:p>
            <a:r>
              <a:rPr lang="en-US" dirty="0"/>
              <a:t>Project management</a:t>
            </a:r>
          </a:p>
          <a:p>
            <a:r>
              <a:rPr lang="en-US" dirty="0"/>
              <a:t>COVID adaptations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06C3-A1C9-497E-9A36-29A93011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0E57D-4466-46C9-B97B-89EF3BD2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Educational background</a:t>
            </a:r>
          </a:p>
          <a:p>
            <a:r>
              <a:rPr lang="en-US" dirty="0"/>
              <a:t>B.S. Psychology Major (JMU – 2002)</a:t>
            </a:r>
          </a:p>
          <a:p>
            <a:r>
              <a:rPr lang="en-US" dirty="0"/>
              <a:t>M.A. I/O Psychology (Radford – 2004)</a:t>
            </a:r>
          </a:p>
          <a:p>
            <a:r>
              <a:rPr lang="en-US" dirty="0" err="1"/>
              <a:t>Ph.D</a:t>
            </a:r>
            <a:r>
              <a:rPr lang="en-US" dirty="0"/>
              <a:t> Assessment and Measurement (JMU – 2009)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Career Background</a:t>
            </a:r>
          </a:p>
          <a:p>
            <a:r>
              <a:rPr lang="en-US" dirty="0"/>
              <a:t>Danaher (2004-2006)</a:t>
            </a:r>
          </a:p>
          <a:p>
            <a:r>
              <a:rPr lang="en-US" dirty="0"/>
              <a:t>American Board of Surgery (2009-2014;2015-Current)</a:t>
            </a:r>
          </a:p>
          <a:p>
            <a:pPr lvl="1"/>
            <a:r>
              <a:rPr lang="en-US" dirty="0"/>
              <a:t>Psychometrics/Research</a:t>
            </a:r>
          </a:p>
          <a:p>
            <a:r>
              <a:rPr lang="en-US" dirty="0"/>
              <a:t>American Board of Internal Medicine (2014-2015)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5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A6C7-8B84-4F12-8FF0-26AEA082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Requisite skills/interests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A5B57-83CC-47F0-8860-859EB2AE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Psychometrics</a:t>
            </a:r>
          </a:p>
          <a:p>
            <a:pPr lvl="1"/>
            <a:r>
              <a:rPr lang="en-US" dirty="0"/>
              <a:t>Must love stats/data</a:t>
            </a:r>
          </a:p>
          <a:p>
            <a:pPr lvl="1"/>
            <a:r>
              <a:rPr lang="en-US" dirty="0"/>
              <a:t>Statistical software (SPSS, SAS, R)</a:t>
            </a:r>
          </a:p>
          <a:p>
            <a:pPr lvl="1"/>
            <a:r>
              <a:rPr lang="en-US" dirty="0"/>
              <a:t>Communication/presentation skills</a:t>
            </a:r>
          </a:p>
          <a:p>
            <a:pPr lvl="1"/>
            <a:r>
              <a:rPr lang="en-US" dirty="0"/>
              <a:t>Scientific mindset</a:t>
            </a:r>
          </a:p>
          <a:p>
            <a:r>
              <a:rPr lang="en-US" dirty="0"/>
              <a:t>Non-psychometrics jobs in certification</a:t>
            </a:r>
          </a:p>
          <a:p>
            <a:pPr lvl="1"/>
            <a:r>
              <a:rPr lang="en-US" dirty="0"/>
              <a:t>Exam development</a:t>
            </a:r>
          </a:p>
          <a:p>
            <a:pPr lvl="2"/>
            <a:r>
              <a:rPr lang="en-US" dirty="0"/>
              <a:t>Project management</a:t>
            </a:r>
          </a:p>
          <a:p>
            <a:pPr lvl="2"/>
            <a:r>
              <a:rPr lang="en-US" dirty="0"/>
              <a:t>Applying principles of assessment</a:t>
            </a:r>
          </a:p>
          <a:p>
            <a:pPr lvl="2"/>
            <a:r>
              <a:rPr lang="en-US" dirty="0"/>
              <a:t>Working closely with SMEs to develop content</a:t>
            </a:r>
          </a:p>
          <a:p>
            <a:pPr lvl="2"/>
            <a:r>
              <a:rPr lang="en-US" dirty="0"/>
              <a:t>Detail-oriented</a:t>
            </a:r>
          </a:p>
          <a:p>
            <a:pPr lvl="2"/>
            <a:r>
              <a:rPr lang="en-US" dirty="0"/>
              <a:t>Assertive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53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ABB4-7DB5-41E8-8731-A2481828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D4C4-0089-4C16-9D8A-ACD5B4468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ajones@absurgery.org</a:t>
            </a:r>
          </a:p>
        </p:txBody>
      </p:sp>
    </p:spTree>
    <p:extLst>
      <p:ext uri="{BB962C8B-B14F-4D97-AF65-F5344CB8AC3E}">
        <p14:creationId xmlns:p14="http://schemas.microsoft.com/office/powerpoint/2010/main" val="108869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7E86-D3BD-4060-9C58-ADCACBF1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FC74-0ECA-4F51-851C-92859466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of assessment</a:t>
            </a:r>
          </a:p>
          <a:p>
            <a:pPr lvl="1"/>
            <a:r>
              <a:rPr lang="en-US" dirty="0"/>
              <a:t>Psychometricians are primarily concerned with reliability and validity in the measurement of latent constructs/attributes</a:t>
            </a:r>
          </a:p>
          <a:p>
            <a:pPr lvl="1"/>
            <a:r>
              <a:rPr lang="en-US" dirty="0"/>
              <a:t>Use assessments as </a:t>
            </a:r>
            <a:r>
              <a:rPr lang="en-US" b="1" dirty="0"/>
              <a:t>measurement instruments </a:t>
            </a:r>
            <a:r>
              <a:rPr lang="en-US" dirty="0"/>
              <a:t>for a given attribute (knowledge, personality, skills)</a:t>
            </a:r>
          </a:p>
          <a:p>
            <a:pPr lvl="2"/>
            <a:r>
              <a:rPr lang="en-US" dirty="0"/>
              <a:t>Each item on an assessment is a small sample of the overall domain of knowledge for that construct</a:t>
            </a:r>
          </a:p>
          <a:p>
            <a:pPr lvl="2"/>
            <a:r>
              <a:rPr lang="en-US" dirty="0"/>
              <a:t>Goal is to collect enough samples (items) from the overall domain to infer ‘how much’ of an attribute examinees possess</a:t>
            </a:r>
          </a:p>
        </p:txBody>
      </p:sp>
    </p:spTree>
    <p:extLst>
      <p:ext uri="{BB962C8B-B14F-4D97-AF65-F5344CB8AC3E}">
        <p14:creationId xmlns:p14="http://schemas.microsoft.com/office/powerpoint/2010/main" val="88541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9478-5B33-4012-8AB8-8C4F6888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psychometricians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8315-2A74-4B9D-9757-89D51298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K-12</a:t>
            </a:r>
          </a:p>
          <a:p>
            <a:r>
              <a:rPr lang="en-US" dirty="0"/>
              <a:t>Higher ed</a:t>
            </a:r>
          </a:p>
          <a:p>
            <a:r>
              <a:rPr lang="en-US" dirty="0"/>
              <a:t>Corporate</a:t>
            </a:r>
          </a:p>
          <a:p>
            <a:r>
              <a:rPr lang="en-US" dirty="0"/>
              <a:t>Certification/Licensure</a:t>
            </a:r>
          </a:p>
        </p:txBody>
      </p:sp>
    </p:spTree>
    <p:extLst>
      <p:ext uri="{BB962C8B-B14F-4D97-AF65-F5344CB8AC3E}">
        <p14:creationId xmlns:p14="http://schemas.microsoft.com/office/powerpoint/2010/main" val="110453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A009-FE72-4D57-8221-2F6571722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C435-C6AE-4982-819E-D1C1ACA5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Accountability</a:t>
            </a:r>
          </a:p>
          <a:p>
            <a:r>
              <a:rPr lang="en-US" dirty="0"/>
              <a:t>SATs</a:t>
            </a:r>
          </a:p>
          <a:p>
            <a:r>
              <a:rPr lang="en-US" dirty="0"/>
              <a:t>AP Exams</a:t>
            </a:r>
          </a:p>
          <a:p>
            <a:r>
              <a:rPr lang="en-US" dirty="0"/>
              <a:t>Skills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85B3-7355-4D9B-8E61-67A304D5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45C4-3C53-40FD-AE66-B2296BAA0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Accreditation</a:t>
            </a:r>
          </a:p>
          <a:p>
            <a:r>
              <a:rPr lang="en-US" dirty="0"/>
              <a:t>Professional Education assessment</a:t>
            </a:r>
          </a:p>
          <a:p>
            <a:r>
              <a:rPr lang="en-US" dirty="0"/>
              <a:t>For profit higher ed institutions (e.g., Western Governor’s)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8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8875-7D3D-4F8C-ACA1-9C8D48EF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DCBD4-3883-493F-A50C-D51F3B109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similar to traditional I/O jobs</a:t>
            </a:r>
          </a:p>
          <a:p>
            <a:pPr lvl="1"/>
            <a:r>
              <a:rPr lang="en-US" dirty="0"/>
              <a:t>Amazon</a:t>
            </a:r>
          </a:p>
          <a:p>
            <a:pPr lvl="1"/>
            <a:r>
              <a:rPr lang="en-US" dirty="0"/>
              <a:t>I/O consulting firms</a:t>
            </a:r>
          </a:p>
          <a:p>
            <a:pPr lvl="1"/>
            <a:r>
              <a:rPr lang="en-US" dirty="0"/>
              <a:t>Big Tech</a:t>
            </a:r>
          </a:p>
          <a:p>
            <a:pPr lvl="2"/>
            <a:r>
              <a:rPr lang="en-US" dirty="0"/>
              <a:t>Netflix challenge way back in 2009</a:t>
            </a:r>
          </a:p>
        </p:txBody>
      </p:sp>
    </p:spTree>
    <p:extLst>
      <p:ext uri="{BB962C8B-B14F-4D97-AF65-F5344CB8AC3E}">
        <p14:creationId xmlns:p14="http://schemas.microsoft.com/office/powerpoint/2010/main" val="239276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CBBE-D91F-443E-BADD-0C2DC058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Certification/Licensure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098A-2EE8-4399-ADC5-3F0BA9F8A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certification</a:t>
            </a:r>
          </a:p>
          <a:p>
            <a:r>
              <a:rPr lang="en-US" dirty="0"/>
              <a:t>Bar exams</a:t>
            </a:r>
          </a:p>
          <a:p>
            <a:r>
              <a:rPr lang="en-US" dirty="0"/>
              <a:t>Medical certification</a:t>
            </a:r>
          </a:p>
          <a:p>
            <a:pPr lvl="1"/>
            <a:r>
              <a:rPr lang="en-US" dirty="0"/>
              <a:t>Physicians</a:t>
            </a:r>
          </a:p>
          <a:p>
            <a:pPr lvl="1"/>
            <a:r>
              <a:rPr lang="en-US" dirty="0"/>
              <a:t>Nurses</a:t>
            </a:r>
          </a:p>
          <a:p>
            <a:pPr lvl="1"/>
            <a:r>
              <a:rPr lang="en-US" dirty="0"/>
              <a:t>Physician’s assistants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8E45-1142-4D32-BDC3-2599FC5D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Certification/Licensure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BE2CA-18A0-4A0B-BA32-CA5A1EC2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highest stakes testing of any context</a:t>
            </a:r>
          </a:p>
          <a:p>
            <a:pPr lvl="1"/>
            <a:r>
              <a:rPr lang="en-US" dirty="0"/>
              <a:t>Organizations have mission of protecting the public</a:t>
            </a:r>
          </a:p>
          <a:p>
            <a:pPr lvl="1"/>
            <a:r>
              <a:rPr lang="en-US" dirty="0"/>
              <a:t>Examinees have invested a staggering amount of their life in profession and credentials are highly valuable</a:t>
            </a:r>
          </a:p>
          <a:p>
            <a:pPr lvl="2"/>
            <a:r>
              <a:rPr lang="en-US" dirty="0"/>
              <a:t>Licenses can be essential to practice	</a:t>
            </a:r>
          </a:p>
          <a:p>
            <a:r>
              <a:rPr lang="en-US" dirty="0"/>
              <a:t>Critical that these exams be as fair/reliable/valid/defensible as possible for making high-stakes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74326"/>
      </p:ext>
    </p:extLst>
  </p:cSld>
  <p:clrMapOvr>
    <a:masterClrMapping/>
  </p:clrMapOvr>
</p:sld>
</file>

<file path=ppt/theme/theme1.xml><?xml version="1.0" encoding="utf-8"?>
<a:theme xmlns:a="http://schemas.openxmlformats.org/drawingml/2006/main" name="ABS PPT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 PPT Template</Template>
  <TotalTime>8656</TotalTime>
  <Words>709</Words>
  <Application>Microsoft Office PowerPoint</Application>
  <PresentationFormat>Widescreen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BlinkMacSystemFont</vt:lpstr>
      <vt:lpstr>Calibri</vt:lpstr>
      <vt:lpstr>Calibri Light</vt:lpstr>
      <vt:lpstr>Wingdings</vt:lpstr>
      <vt:lpstr>ABS PPT Template</vt:lpstr>
      <vt:lpstr> Careers in Psychometrics/Certification</vt:lpstr>
      <vt:lpstr>Background</vt:lpstr>
      <vt:lpstr>Psychometrics</vt:lpstr>
      <vt:lpstr>Where do psychometricians work?</vt:lpstr>
      <vt:lpstr>K-12</vt:lpstr>
      <vt:lpstr>Higher Ed</vt:lpstr>
      <vt:lpstr>Corporate</vt:lpstr>
      <vt:lpstr>Certification/Licensure</vt:lpstr>
      <vt:lpstr>Certification/Licensure</vt:lpstr>
      <vt:lpstr>American Board of Surgery</vt:lpstr>
      <vt:lpstr>American Board of Surgery</vt:lpstr>
      <vt:lpstr>Qualifying Exam</vt:lpstr>
      <vt:lpstr>Qualifying Exam</vt:lpstr>
      <vt:lpstr>Certifying Exam</vt:lpstr>
      <vt:lpstr>Scoring the Exam</vt:lpstr>
      <vt:lpstr>Research</vt:lpstr>
      <vt:lpstr>Research</vt:lpstr>
      <vt:lpstr>New initiatives</vt:lpstr>
      <vt:lpstr>Other tasks</vt:lpstr>
      <vt:lpstr>Requisite skills/interests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Jones</dc:creator>
  <cp:lastModifiedBy>Andrew Jones</cp:lastModifiedBy>
  <cp:revision>31</cp:revision>
  <dcterms:created xsi:type="dcterms:W3CDTF">2021-03-17T15:04:57Z</dcterms:created>
  <dcterms:modified xsi:type="dcterms:W3CDTF">2021-03-23T15:22:43Z</dcterms:modified>
</cp:coreProperties>
</file>