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iewer" initials="RV" lastIdx="6" clrIdx="0">
    <p:extLst>
      <p:ext uri="{19B8F6BF-5375-455C-9EA6-DF929625EA0E}">
        <p15:presenceInfo xmlns:p15="http://schemas.microsoft.com/office/powerpoint/2012/main" userId="Review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D40"/>
    <a:srgbClr val="B8D289"/>
    <a:srgbClr val="C8D9ED"/>
    <a:srgbClr val="001F3A"/>
    <a:srgbClr val="DA8E2E"/>
    <a:srgbClr val="8DB7B0"/>
    <a:srgbClr val="C2011B"/>
    <a:srgbClr val="E0B87F"/>
    <a:srgbClr val="BBB190"/>
    <a:srgbClr val="67D7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422"/>
    <p:restoredTop sz="94648"/>
  </p:normalViewPr>
  <p:slideViewPr>
    <p:cSldViewPr>
      <p:cViewPr varScale="1">
        <p:scale>
          <a:sx n="22" d="100"/>
          <a:sy n="22" d="100"/>
        </p:scale>
        <p:origin x="1512" y="32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2400" dirty="0"/>
              <a:t>How would you best identify your agency:</a:t>
            </a:r>
          </a:p>
        </c:rich>
      </c:tx>
      <c:layout>
        <c:manualLayout>
          <c:xMode val="edge"/>
          <c:yMode val="edge"/>
          <c:x val="0.11764781418451725"/>
          <c:y val="6.634539250380366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How would you best identify your agency: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96-47C1-A309-6C69081786F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796-47C1-A309-6C69081786F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796-47C1-A309-6C69081786F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1-9D27-AB48-98E5-7EE664EF5F3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2-9D27-AB48-98E5-7EE664EF5F3C}"/>
              </c:ext>
            </c:extLst>
          </c:dPt>
          <c:dLbls>
            <c:dLbl>
              <c:idx val="3"/>
              <c:layout>
                <c:manualLayout>
                  <c:x val="-5.1529647503739456E-3"/>
                  <c:y val="-5.8648465711616811E-2"/>
                </c:manualLayout>
              </c:layout>
              <c:spPr>
                <a:noFill/>
                <a:ln>
                  <a:noFill/>
                </a:ln>
                <a:effectLst/>
              </c:spPr>
              <c:txPr>
                <a:bodyPr rot="0" spcFirstLastPara="1" vertOverflow="ellipsis" vert="horz" wrap="square" lIns="38100" tIns="19050" rIns="38100" bIns="19050" anchor="ctr" anchorCtr="1">
                  <a:noAutofit/>
                </a:bodyPr>
                <a:lstStyle/>
                <a:p>
                  <a:pPr>
                    <a:defRPr sz="15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4650537634408603"/>
                      <c:h val="0.18913816219733001"/>
                    </c:manualLayout>
                  </c15:layout>
                </c:ext>
                <c:ext xmlns:c16="http://schemas.microsoft.com/office/drawing/2014/chart" uri="{C3380CC4-5D6E-409C-BE32-E72D297353CC}">
                  <c16:uniqueId val="{00000001-9D27-AB48-98E5-7EE664EF5F3C}"/>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Outdoor Retailer</c:v>
                </c:pt>
                <c:pt idx="1">
                  <c:v>Adventure Recreation Provider</c:v>
                </c:pt>
                <c:pt idx="2">
                  <c:v>Environmental Education</c:v>
                </c:pt>
                <c:pt idx="3">
                  <c:v>Parks, Recreation, and Tourism Department</c:v>
                </c:pt>
                <c:pt idx="4">
                  <c:v>Outdoor Recreation Provider</c:v>
                </c:pt>
              </c:strCache>
            </c:strRef>
          </c:cat>
          <c:val>
            <c:numRef>
              <c:f>Sheet1!$B$2:$B$6</c:f>
              <c:numCache>
                <c:formatCode>General</c:formatCode>
                <c:ptCount val="5"/>
                <c:pt idx="0">
                  <c:v>3</c:v>
                </c:pt>
                <c:pt idx="1">
                  <c:v>2</c:v>
                </c:pt>
                <c:pt idx="2">
                  <c:v>1</c:v>
                </c:pt>
                <c:pt idx="3">
                  <c:v>1</c:v>
                </c:pt>
                <c:pt idx="4">
                  <c:v>6</c:v>
                </c:pt>
              </c:numCache>
            </c:numRef>
          </c:val>
          <c:extLst>
            <c:ext xmlns:c16="http://schemas.microsoft.com/office/drawing/2014/chart" uri="{C3380CC4-5D6E-409C-BE32-E72D297353CC}">
              <c16:uniqueId val="{00000000-9D27-AB48-98E5-7EE664EF5F3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t>Are you aware that LGBT travelers spend more money and stay longer than any other traveler?</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Are you aware that LGBT travelers spend more money and stay longer than any other traveler?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c:v>
                </c:pt>
                <c:pt idx="1">
                  <c:v>Yes</c:v>
                </c:pt>
              </c:strCache>
            </c:strRef>
          </c:cat>
          <c:val>
            <c:numRef>
              <c:f>Sheet1!$B$2:$B$3</c:f>
              <c:numCache>
                <c:formatCode>General</c:formatCode>
                <c:ptCount val="2"/>
                <c:pt idx="0">
                  <c:v>9</c:v>
                </c:pt>
                <c:pt idx="1">
                  <c:v>2</c:v>
                </c:pt>
              </c:numCache>
            </c:numRef>
          </c:val>
          <c:extLst>
            <c:ext xmlns:c16="http://schemas.microsoft.com/office/drawing/2014/chart" uri="{C3380CC4-5D6E-409C-BE32-E72D297353CC}">
              <c16:uniqueId val="{00000000-682D-564E-8F85-BD73183376D1}"/>
            </c:ext>
          </c:extLst>
        </c:ser>
        <c:dLbls>
          <c:showLegendKey val="0"/>
          <c:showVal val="1"/>
          <c:showCatName val="0"/>
          <c:showSerName val="0"/>
          <c:showPercent val="0"/>
          <c:showBubbleSize val="0"/>
        </c:dLbls>
        <c:gapWidth val="219"/>
        <c:overlap val="-27"/>
        <c:axId val="934183295"/>
        <c:axId val="933370751"/>
      </c:barChart>
      <c:catAx>
        <c:axId val="934183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33370751"/>
        <c:crosses val="autoZero"/>
        <c:auto val="1"/>
        <c:lblAlgn val="ctr"/>
        <c:lblOffset val="100"/>
        <c:noMultiLvlLbl val="0"/>
      </c:catAx>
      <c:valAx>
        <c:axId val="9333707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341832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doughnutChart>
        <c:varyColors val="1"/>
        <c:ser>
          <c:idx val="0"/>
          <c:order val="0"/>
          <c:tx>
            <c:strRef>
              <c:f>Sheet1!$B$1</c:f>
              <c:strCache>
                <c:ptCount val="1"/>
                <c:pt idx="0">
                  <c:v>Do you feel like your agency establishes a safe environment for LGBTQ members?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E5-4DAC-9EB8-F2E377A72B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E5-4DAC-9EB8-F2E377A72B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F6C0-8645-A2F0-F89FFFF7B208}"/>
              </c:ext>
            </c:extLst>
          </c:dPt>
          <c:dLbls>
            <c:dLbl>
              <c:idx val="2"/>
              <c:layout>
                <c:manualLayout>
                  <c:x val="-5.3763440860215709E-3"/>
                  <c:y val="-9.2995597461987059E-3"/>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4684587813620073"/>
                      <c:h val="0.12697518896995957"/>
                    </c:manualLayout>
                  </c15:layout>
                </c:ext>
                <c:ext xmlns:c16="http://schemas.microsoft.com/office/drawing/2014/chart" uri="{C3380CC4-5D6E-409C-BE32-E72D297353CC}">
                  <c16:uniqueId val="{00000001-F6C0-8645-A2F0-F89FFFF7B20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Definitely Yes</c:v>
                </c:pt>
                <c:pt idx="1">
                  <c:v>Probably Yes</c:v>
                </c:pt>
                <c:pt idx="2">
                  <c:v>Might or Might Not</c:v>
                </c:pt>
              </c:strCache>
            </c:strRef>
          </c:cat>
          <c:val>
            <c:numRef>
              <c:f>Sheet1!$B$2:$B$4</c:f>
              <c:numCache>
                <c:formatCode>General</c:formatCode>
                <c:ptCount val="3"/>
                <c:pt idx="0">
                  <c:v>7</c:v>
                </c:pt>
                <c:pt idx="1">
                  <c:v>3</c:v>
                </c:pt>
                <c:pt idx="2">
                  <c:v>1</c:v>
                </c:pt>
              </c:numCache>
            </c:numRef>
          </c:val>
          <c:extLst>
            <c:ext xmlns:c16="http://schemas.microsoft.com/office/drawing/2014/chart" uri="{C3380CC4-5D6E-409C-BE32-E72D297353CC}">
              <c16:uniqueId val="{00000000-F6C0-8645-A2F0-F89FFFF7B208}"/>
            </c:ext>
          </c:extLst>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Are you aware of Virginia's LGBTQ Marketing Initiative?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c:v>
                </c:pt>
                <c:pt idx="1">
                  <c:v>Yes</c:v>
                </c:pt>
              </c:strCache>
            </c:strRef>
          </c:cat>
          <c:val>
            <c:numRef>
              <c:f>Sheet1!$B$2:$B$3</c:f>
              <c:numCache>
                <c:formatCode>General</c:formatCode>
                <c:ptCount val="2"/>
                <c:pt idx="0">
                  <c:v>9</c:v>
                </c:pt>
                <c:pt idx="1">
                  <c:v>2</c:v>
                </c:pt>
              </c:numCache>
            </c:numRef>
          </c:val>
          <c:extLst>
            <c:ext xmlns:c16="http://schemas.microsoft.com/office/drawing/2014/chart" uri="{C3380CC4-5D6E-409C-BE32-E72D297353CC}">
              <c16:uniqueId val="{00000000-E31C-404E-B26D-4417296B59F1}"/>
            </c:ext>
          </c:extLst>
        </c:ser>
        <c:dLbls>
          <c:showLegendKey val="0"/>
          <c:showVal val="1"/>
          <c:showCatName val="0"/>
          <c:showSerName val="0"/>
          <c:showPercent val="0"/>
          <c:showBubbleSize val="0"/>
        </c:dLbls>
        <c:gapWidth val="219"/>
        <c:overlap val="-27"/>
        <c:axId val="935712479"/>
        <c:axId val="935714159"/>
      </c:barChart>
      <c:catAx>
        <c:axId val="9357124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35714159"/>
        <c:crosses val="autoZero"/>
        <c:auto val="1"/>
        <c:lblAlgn val="ctr"/>
        <c:lblOffset val="100"/>
        <c:noMultiLvlLbl val="0"/>
      </c:catAx>
      <c:valAx>
        <c:axId val="9357141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357124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cs:fontRef>
    <cs:defRPr sz="1330" kern="1200"/>
  </cs:axisTitle>
  <cs:categoryAxis>
    <cs:lnRef idx="0"/>
    <cs:fillRef idx="0"/>
    <cs:effectRef idx="0"/>
    <cs:fontRef idx="minor">
      <a:schemeClr val="tx1"/>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cs:fontRef>
    <cs:defRPr sz="1197" kern="12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cs:fontRef>
    <cs:defRPr sz="1330" kern="1200"/>
  </cs:axisTitle>
  <cs:categoryAxis>
    <cs:lnRef idx="0"/>
    <cs:fillRef idx="0"/>
    <cs:effectRef idx="0"/>
    <cs:fontRef idx="minor">
      <a:schemeClr val="tx1"/>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cs:fontRef>
    <cs:defRPr sz="1197" kern="12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cs:fontRef>
    <cs:defRPr sz="1330" kern="1200"/>
  </cs:axisTitle>
  <cs:categoryAxis>
    <cs:lnRef idx="0"/>
    <cs:fillRef idx="0"/>
    <cs:effectRef idx="0"/>
    <cs:fontRef idx="minor">
      <a:schemeClr val="tx1"/>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cs:fontRef>
    <cs:defRPr sz="1197" kern="12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cs:fontRef>
    <cs:defRPr sz="1330" kern="1200"/>
  </cs:axisTitle>
  <cs:categoryAxis>
    <cs:lnRef idx="0"/>
    <cs:fillRef idx="0"/>
    <cs:effectRef idx="0"/>
    <cs:fontRef idx="minor">
      <a:schemeClr val="tx1"/>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cs:fontRef>
    <cs:defRPr sz="1197" kern="12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935664-EEA5-47CB-8A58-93989048F577}"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402540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35664-EEA5-47CB-8A58-93989048F577}"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388075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35664-EEA5-47CB-8A58-93989048F577}"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214028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35664-EEA5-47CB-8A58-93989048F577}"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2952354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35664-EEA5-47CB-8A58-93989048F577}"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271506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935664-EEA5-47CB-8A58-93989048F577}" type="datetimeFigureOut">
              <a:rPr lang="en-US" smtClean="0"/>
              <a:t>10/10/18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375806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935664-EEA5-47CB-8A58-93989048F577}" type="datetimeFigureOut">
              <a:rPr lang="en-US" smtClean="0"/>
              <a:t>10/10/18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316268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935664-EEA5-47CB-8A58-93989048F577}" type="datetimeFigureOut">
              <a:rPr lang="en-US" smtClean="0"/>
              <a:t>10/10/18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1332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35664-EEA5-47CB-8A58-93989048F577}" type="datetimeFigureOut">
              <a:rPr lang="en-US" smtClean="0"/>
              <a:t>10/10/18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188763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12935664-EEA5-47CB-8A58-93989048F577}" type="datetimeFigureOut">
              <a:rPr lang="en-US" smtClean="0"/>
              <a:t>10/10/18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352964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12935664-EEA5-47CB-8A58-93989048F577}" type="datetimeFigureOut">
              <a:rPr lang="en-US" smtClean="0"/>
              <a:t>10/10/18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075EB-2D82-447D-BE1A-C13E496E5DE3}" type="slidenum">
              <a:rPr lang="en-US" smtClean="0"/>
              <a:t>‹#›</a:t>
            </a:fld>
            <a:endParaRPr lang="en-US"/>
          </a:p>
        </p:txBody>
      </p:sp>
    </p:spTree>
    <p:extLst>
      <p:ext uri="{BB962C8B-B14F-4D97-AF65-F5344CB8AC3E}">
        <p14:creationId xmlns:p14="http://schemas.microsoft.com/office/powerpoint/2010/main" val="201906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F6E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12935664-EEA5-47CB-8A58-93989048F577}" type="datetimeFigureOut">
              <a:rPr lang="en-US" smtClean="0"/>
              <a:t>10/10/18</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64075EB-2D82-447D-BE1A-C13E496E5DE3}" type="slidenum">
              <a:rPr lang="en-US" smtClean="0"/>
              <a:t>‹#›</a:t>
            </a:fld>
            <a:endParaRPr lang="en-US"/>
          </a:p>
        </p:txBody>
      </p:sp>
    </p:spTree>
    <p:extLst>
      <p:ext uri="{BB962C8B-B14F-4D97-AF65-F5344CB8AC3E}">
        <p14:creationId xmlns:p14="http://schemas.microsoft.com/office/powerpoint/2010/main" val="761317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ounded Rectangle 6"/>
          <p:cNvSpPr/>
          <p:nvPr/>
        </p:nvSpPr>
        <p:spPr>
          <a:xfrm>
            <a:off x="5334000" y="762000"/>
            <a:ext cx="33070800" cy="4419600"/>
          </a:xfrm>
          <a:prstGeom prst="roundRect">
            <a:avLst/>
          </a:prstGeom>
          <a:solidFill>
            <a:srgbClr val="C20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Outdoor Tourism in Virginia: Is the industry inclusive?</a:t>
            </a:r>
          </a:p>
          <a:p>
            <a:pPr algn="ctr"/>
            <a:r>
              <a:rPr lang="en-US" sz="7200" dirty="0"/>
              <a:t>Sarah Jones and Anja Whittington, </a:t>
            </a:r>
            <a:r>
              <a:rPr lang="en-US" sz="7200" dirty="0" err="1"/>
              <a:t>EdD</a:t>
            </a:r>
            <a:r>
              <a:rPr lang="en-US" sz="7200" dirty="0"/>
              <a:t>, Recreation, Parks and Tourism </a:t>
            </a:r>
          </a:p>
          <a:p>
            <a:pPr algn="ctr"/>
            <a:r>
              <a:rPr lang="en-US" sz="6000" dirty="0"/>
              <a:t>OURS, Radford University</a:t>
            </a:r>
          </a:p>
        </p:txBody>
      </p:sp>
      <p:sp>
        <p:nvSpPr>
          <p:cNvPr id="8" name="Rounded Rectangle 7"/>
          <p:cNvSpPr/>
          <p:nvPr/>
        </p:nvSpPr>
        <p:spPr>
          <a:xfrm>
            <a:off x="1600200" y="6172200"/>
            <a:ext cx="12039600" cy="12192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Introduction</a:t>
            </a:r>
          </a:p>
        </p:txBody>
      </p:sp>
      <p:sp>
        <p:nvSpPr>
          <p:cNvPr id="9" name="Rounded Rectangle 8"/>
          <p:cNvSpPr/>
          <p:nvPr/>
        </p:nvSpPr>
        <p:spPr>
          <a:xfrm>
            <a:off x="1600200" y="21007885"/>
            <a:ext cx="12039600" cy="1219200"/>
          </a:xfrm>
          <a:prstGeom prst="roundRect">
            <a:avLst/>
          </a:prstGeom>
          <a:solidFill>
            <a:srgbClr val="E0B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Significance</a:t>
            </a:r>
          </a:p>
        </p:txBody>
      </p:sp>
      <p:sp>
        <p:nvSpPr>
          <p:cNvPr id="11" name="Rounded Rectangle 10"/>
          <p:cNvSpPr/>
          <p:nvPr/>
        </p:nvSpPr>
        <p:spPr>
          <a:xfrm>
            <a:off x="29916120" y="6172200"/>
            <a:ext cx="12039600" cy="1219200"/>
          </a:xfrm>
          <a:prstGeom prst="roundRect">
            <a:avLst/>
          </a:prstGeom>
          <a:solidFill>
            <a:srgbClr val="C20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Methodology</a:t>
            </a:r>
          </a:p>
        </p:txBody>
      </p:sp>
      <p:sp>
        <p:nvSpPr>
          <p:cNvPr id="12" name="Rounded Rectangle 11"/>
          <p:cNvSpPr/>
          <p:nvPr/>
        </p:nvSpPr>
        <p:spPr>
          <a:xfrm>
            <a:off x="15392400" y="6172200"/>
            <a:ext cx="12039600" cy="1219200"/>
          </a:xfrm>
          <a:prstGeom prst="roundRect">
            <a:avLst/>
          </a:prstGeom>
          <a:solidFill>
            <a:srgbClr val="DA8E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Results</a:t>
            </a:r>
          </a:p>
        </p:txBody>
      </p:sp>
      <p:sp>
        <p:nvSpPr>
          <p:cNvPr id="13" name="Rounded Rectangle 12"/>
          <p:cNvSpPr/>
          <p:nvPr/>
        </p:nvSpPr>
        <p:spPr>
          <a:xfrm>
            <a:off x="29946600" y="21907947"/>
            <a:ext cx="12039600" cy="1219200"/>
          </a:xfrm>
          <a:prstGeom prst="roundRect">
            <a:avLst/>
          </a:prstGeom>
          <a:solidFill>
            <a:srgbClr val="001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References</a:t>
            </a:r>
          </a:p>
        </p:txBody>
      </p:sp>
      <p:sp>
        <p:nvSpPr>
          <p:cNvPr id="14" name="Rounded Rectangle 13"/>
          <p:cNvSpPr/>
          <p:nvPr/>
        </p:nvSpPr>
        <p:spPr>
          <a:xfrm>
            <a:off x="29870400" y="15079613"/>
            <a:ext cx="12039600" cy="1219200"/>
          </a:xfrm>
          <a:prstGeom prst="roundRect">
            <a:avLst/>
          </a:prstGeom>
          <a:solidFill>
            <a:srgbClr val="8DB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Summary and Discussion</a:t>
            </a:r>
          </a:p>
        </p:txBody>
      </p:sp>
      <p:sp>
        <p:nvSpPr>
          <p:cNvPr id="17" name="TextBox 16"/>
          <p:cNvSpPr txBox="1"/>
          <p:nvPr/>
        </p:nvSpPr>
        <p:spPr>
          <a:xfrm>
            <a:off x="17882284" y="31623000"/>
            <a:ext cx="9140836" cy="400110"/>
          </a:xfrm>
          <a:prstGeom prst="rect">
            <a:avLst/>
          </a:prstGeom>
          <a:noFill/>
        </p:spPr>
        <p:txBody>
          <a:bodyPr wrap="none" rtlCol="0">
            <a:spAutoFit/>
          </a:bodyPr>
          <a:lstStyle/>
          <a:p>
            <a:r>
              <a:rPr lang="en-US" sz="2000" dirty="0">
                <a:latin typeface="Arial" pitchFamily="34" charset="0"/>
                <a:cs typeface="Arial" pitchFamily="34" charset="0"/>
              </a:rPr>
              <a:t>Printing Supported by the RU Office of Undergraduate Research &amp; Scholarship</a:t>
            </a:r>
          </a:p>
        </p:txBody>
      </p:sp>
      <p:sp>
        <p:nvSpPr>
          <p:cNvPr id="19" name="TextBox 18"/>
          <p:cNvSpPr txBox="1"/>
          <p:nvPr/>
        </p:nvSpPr>
        <p:spPr>
          <a:xfrm>
            <a:off x="1600200" y="7570495"/>
            <a:ext cx="12039600" cy="13295948"/>
          </a:xfrm>
          <a:prstGeom prst="rect">
            <a:avLst/>
          </a:prstGeom>
          <a:noFill/>
        </p:spPr>
        <p:txBody>
          <a:bodyPr wrap="square" rtlCol="0">
            <a:spAutoFit/>
          </a:bodyPr>
          <a:lstStyle/>
          <a:p>
            <a:r>
              <a:rPr lang="en-US" sz="3900" dirty="0"/>
              <a:t>Lesbian, gay, bisexual, transgender, and/or queer (LGBTQ) tourists can significantly benefit companies in the outdoor recreation industry as these consumers travel more frequently and stay longer. By developing marketing efforts that target this population, agencies will be able to attract consumers and increase profitability. Visibility within the LGBTQ community has continued to be an issue due to the social constraints found in a predominately heteronormative society. While major retail corporations have begun to promote same-sex families in advertising, there remains backlash from the public causing some companies to be hesitant when using LGBTQ individuals in advertising. The recreation industry is mostly dominated by Caucasian males thus increasing the visibility of these minority groups is necessary to improve the diversity in the outdoor industry. Given the plethora of media outlets that have been introduced by social media, the methods of connecting businesses to consumers has been significantly amplified. In the future it is critical that outdoor professionals gain better insight, visibility, and marketing toward LGBTQ individuals in the outdoor recreation and retail industry. </a:t>
            </a:r>
          </a:p>
        </p:txBody>
      </p:sp>
      <p:sp>
        <p:nvSpPr>
          <p:cNvPr id="20" name="TextBox 19"/>
          <p:cNvSpPr txBox="1"/>
          <p:nvPr/>
        </p:nvSpPr>
        <p:spPr>
          <a:xfrm>
            <a:off x="29900880" y="7588354"/>
            <a:ext cx="12039600" cy="7294305"/>
          </a:xfrm>
          <a:prstGeom prst="rect">
            <a:avLst/>
          </a:prstGeom>
          <a:noFill/>
        </p:spPr>
        <p:txBody>
          <a:bodyPr wrap="square" rtlCol="0">
            <a:spAutoFit/>
          </a:bodyPr>
          <a:lstStyle/>
          <a:p>
            <a:r>
              <a:rPr lang="en-US" sz="3900" dirty="0"/>
              <a:t>For this study, quantitative data was collected from fourteen outdoor recreation and retail companies in Southwest Virginia. An online survey was created using Qualtrics and emailed to sixty-one companies. The purpose was to gain better insight regarding the safety and experiences of LGBTQ individuals in the outdoor recreation and retail industry. The study examined whether or not outdoor recreation professionals are: developing policy statements, implementing diversity training, creating supportive environments, developing inclusive program plans, and maintaining gender neutral facilities and products.</a:t>
            </a:r>
          </a:p>
        </p:txBody>
      </p:sp>
      <p:sp>
        <p:nvSpPr>
          <p:cNvPr id="21" name="TextBox 20"/>
          <p:cNvSpPr txBox="1"/>
          <p:nvPr/>
        </p:nvSpPr>
        <p:spPr>
          <a:xfrm>
            <a:off x="1600200" y="22517547"/>
            <a:ext cx="12039600" cy="8494633"/>
          </a:xfrm>
          <a:prstGeom prst="rect">
            <a:avLst/>
          </a:prstGeom>
          <a:noFill/>
        </p:spPr>
        <p:txBody>
          <a:bodyPr wrap="square" rtlCol="0">
            <a:spAutoFit/>
          </a:bodyPr>
          <a:lstStyle/>
          <a:p>
            <a:pPr marL="571500" indent="-571500">
              <a:buFont typeface="Arial" panose="020B0604020202020204" pitchFamily="34" charset="0"/>
              <a:buChar char="•"/>
            </a:pPr>
            <a:r>
              <a:rPr lang="en-US" sz="3900" dirty="0"/>
              <a:t>Queer and transgender consumers spend an estimated $70 billion on travel annually (McLean &amp; Hurd, 2015)</a:t>
            </a:r>
          </a:p>
          <a:p>
            <a:pPr marL="571500" indent="-571500">
              <a:buFont typeface="Arial" panose="020B0604020202020204" pitchFamily="34" charset="0"/>
              <a:buChar char="•"/>
            </a:pPr>
            <a:r>
              <a:rPr lang="en-US" sz="3900" dirty="0"/>
              <a:t>LGBTQ demographics has also increased in the United States from 3.5% to 4.1% within four years (Gates, 2017)</a:t>
            </a:r>
          </a:p>
          <a:p>
            <a:pPr marL="571500" indent="-571500">
              <a:buFont typeface="Arial" panose="020B0604020202020204" pitchFamily="34" charset="0"/>
              <a:buChar char="•"/>
            </a:pPr>
            <a:r>
              <a:rPr lang="en-US" sz="3900" dirty="0"/>
              <a:t>There is a significant growth in millennials identifying as queer and transgender (Gates, 2017)</a:t>
            </a:r>
          </a:p>
          <a:p>
            <a:pPr marL="571500" indent="-571500">
              <a:buFont typeface="Arial" panose="020B0604020202020204" pitchFamily="34" charset="0"/>
              <a:buChar char="•"/>
            </a:pPr>
            <a:r>
              <a:rPr lang="en-US" sz="3900" dirty="0"/>
              <a:t>LGBTQ+ travelers have the largest disposable income than any other group (Kivel, 2008)</a:t>
            </a:r>
          </a:p>
          <a:p>
            <a:pPr marL="571500" indent="-571500">
              <a:buFont typeface="Arial" panose="020B0604020202020204" pitchFamily="34" charset="0"/>
              <a:buChar char="•"/>
            </a:pPr>
            <a:r>
              <a:rPr lang="en-US" sz="3900" dirty="0"/>
              <a:t>LGBTQ+ consumers make up 5-10% of the U.S. economy (Gates, 2017)</a:t>
            </a:r>
          </a:p>
          <a:p>
            <a:pPr marL="571500" indent="-571500">
              <a:buFont typeface="Arial" panose="020B0604020202020204" pitchFamily="34" charset="0"/>
              <a:buChar char="•"/>
            </a:pPr>
            <a:r>
              <a:rPr lang="en-US" sz="3900" dirty="0"/>
              <a:t>Forty-five percent of consumers under the age of 34 were more likely to repeat business with companies that identified as being LGBTQ-friendly (Snyder, 2015)</a:t>
            </a:r>
          </a:p>
        </p:txBody>
      </p:sp>
      <p:sp>
        <p:nvSpPr>
          <p:cNvPr id="25" name="TextBox 24"/>
          <p:cNvSpPr txBox="1"/>
          <p:nvPr/>
        </p:nvSpPr>
        <p:spPr>
          <a:xfrm>
            <a:off x="29870400" y="16537715"/>
            <a:ext cx="12039600" cy="4893647"/>
          </a:xfrm>
          <a:prstGeom prst="rect">
            <a:avLst/>
          </a:prstGeom>
          <a:noFill/>
        </p:spPr>
        <p:txBody>
          <a:bodyPr wrap="square" rtlCol="0">
            <a:spAutoFit/>
          </a:bodyPr>
          <a:lstStyle/>
          <a:p>
            <a:r>
              <a:rPr lang="en-US" sz="3900" dirty="0">
                <a:latin typeface="Calibri" panose="020F0502020204030204" pitchFamily="34" charset="0"/>
                <a:cs typeface="Calibri" panose="020F0502020204030204" pitchFamily="34" charset="0"/>
              </a:rPr>
              <a:t>The response rate to the survey was low at twenty percent. Out of the sixty-one emails, six bounced back as a result of an email error. However, from the responses, the study did show that outdoor recreation facilities in southwest Virginia were making progress toward growing a more inclusive customer base. While some were unaware of the states campaign to recruit more LGBTQ travelers, there were no negative responses.</a:t>
            </a:r>
          </a:p>
        </p:txBody>
      </p:sp>
      <p:sp>
        <p:nvSpPr>
          <p:cNvPr id="26" name="TextBox 25"/>
          <p:cNvSpPr txBox="1"/>
          <p:nvPr/>
        </p:nvSpPr>
        <p:spPr>
          <a:xfrm>
            <a:off x="29946600" y="23220700"/>
            <a:ext cx="12039600" cy="8402300"/>
          </a:xfrm>
          <a:prstGeom prst="rect">
            <a:avLst/>
          </a:prstGeom>
          <a:noFill/>
        </p:spPr>
        <p:txBody>
          <a:bodyPr wrap="square" rtlCol="0">
            <a:spAutoFit/>
          </a:bodyPr>
          <a:lstStyle/>
          <a:p>
            <a:pPr indent="-457200"/>
            <a:r>
              <a:rPr lang="en-US" sz="2500" dirty="0"/>
              <a:t>Gates, G.J. (2017, January 11). In U.S., more adults identifying as LGBT. </a:t>
            </a:r>
          </a:p>
          <a:p>
            <a:pPr indent="-457200"/>
            <a:r>
              <a:rPr lang="en-US" sz="2500" dirty="0"/>
              <a:t>http://</a:t>
            </a:r>
            <a:r>
              <a:rPr lang="en-US" sz="2500" dirty="0" err="1"/>
              <a:t>news.gallup.com</a:t>
            </a:r>
            <a:r>
              <a:rPr lang="en-US" sz="2500" dirty="0"/>
              <a:t>/poll/201731/</a:t>
            </a:r>
            <a:r>
              <a:rPr lang="en-US" sz="2500" dirty="0" err="1"/>
              <a:t>lgbt</a:t>
            </a:r>
            <a:r>
              <a:rPr lang="en-US" sz="2500" dirty="0"/>
              <a:t>-identification-</a:t>
            </a:r>
            <a:r>
              <a:rPr lang="en-US" sz="2500" dirty="0" err="1"/>
              <a:t>rises.aspx</a:t>
            </a:r>
            <a:endParaRPr lang="en-US" sz="2500" dirty="0"/>
          </a:p>
          <a:p>
            <a:pPr indent="-457200"/>
            <a:endParaRPr lang="en-US" sz="1000" dirty="0"/>
          </a:p>
          <a:p>
            <a:pPr indent="-457200"/>
            <a:r>
              <a:rPr lang="en-US" sz="2500" dirty="0"/>
              <a:t>Johnson, C. W., &amp; Waldron, J.J. (2011). Are you culturally competent? Understanding the relationship between leisure and the health of lesbian, gay, and bisexual individuals. In K. Paisley &amp; D. Dustin (Eds.), </a:t>
            </a:r>
            <a:r>
              <a:rPr lang="en-US" sz="2500" i="1" dirty="0"/>
              <a:t>Speaking up and speaking out: Working for social and environmental justice through parks, recreation, and leisure </a:t>
            </a:r>
            <a:r>
              <a:rPr lang="en-US" sz="2500" dirty="0"/>
              <a:t>(pp. 171-179). Urbana, IL: Sagamore Publishing. </a:t>
            </a:r>
          </a:p>
          <a:p>
            <a:pPr indent="-457200"/>
            <a:endParaRPr lang="en-US" sz="1000" dirty="0"/>
          </a:p>
          <a:p>
            <a:pPr indent="-457200"/>
            <a:r>
              <a:rPr lang="en-US" sz="2500" dirty="0"/>
              <a:t>Kivel, B.D., &amp; Johnson, C.W. (2008). (De)constructing the “other”: Fostering leisure and the development of sexual identities. In M.T. Allison &amp; I.E. Schneider (Eds.), </a:t>
            </a:r>
            <a:r>
              <a:rPr lang="en-US" sz="2500" i="1" dirty="0"/>
              <a:t>Diversity and the recreation profession: Organizational perspectives </a:t>
            </a:r>
            <a:r>
              <a:rPr lang="en-US" sz="2500" dirty="0"/>
              <a:t>(pp. 163-188). State College, PA: Venture Publishing. </a:t>
            </a:r>
          </a:p>
          <a:p>
            <a:pPr indent="-457200"/>
            <a:endParaRPr lang="en-US" sz="1000" dirty="0"/>
          </a:p>
          <a:p>
            <a:pPr indent="-457200"/>
            <a:r>
              <a:rPr lang="en-US" sz="2500" dirty="0"/>
              <a:t>McLean, D.D., &amp; Hurd, A.R. (2015). </a:t>
            </a:r>
            <a:r>
              <a:rPr lang="en-US" sz="2500" i="1" dirty="0"/>
              <a:t>Kraus’ recreation and leisure in modern society. </a:t>
            </a:r>
            <a:r>
              <a:rPr lang="en-US" sz="2500" dirty="0"/>
              <a:t>Burlington, MA: Jones and Bartlett Learning. </a:t>
            </a:r>
          </a:p>
          <a:p>
            <a:pPr indent="-457200"/>
            <a:endParaRPr lang="en-US" sz="1000" dirty="0"/>
          </a:p>
          <a:p>
            <a:pPr indent="-457200"/>
            <a:r>
              <a:rPr lang="en-US" sz="2500" dirty="0"/>
              <a:t>Thayer, A.N., &amp; Bialeschki, M.D. (2010). Leisure and the health of people who are lesbian, gay, bisexual, and transgendered. In L. Payne, B. Ainsworth, &amp; G. Godbey (Eds.), </a:t>
            </a:r>
            <a:r>
              <a:rPr lang="en-US" sz="2500" i="1" dirty="0"/>
              <a:t>Leisure, health, and wellness: Making the connections </a:t>
            </a:r>
            <a:r>
              <a:rPr lang="en-US" sz="2500" dirty="0"/>
              <a:t>(345-357). State College, PA: Venture Publishing. </a:t>
            </a:r>
          </a:p>
          <a:p>
            <a:pPr indent="-457200"/>
            <a:endParaRPr lang="en-US" sz="1000" dirty="0"/>
          </a:p>
          <a:p>
            <a:pPr indent="-457200"/>
            <a:r>
              <a:rPr lang="en-US" sz="2500" dirty="0"/>
              <a:t>Virginia Tourism Corporation (VTC). (n.d.). LGBT marketing toolkit. Retrieved from: https://</a:t>
            </a:r>
            <a:r>
              <a:rPr lang="en-US" sz="2500" dirty="0" err="1"/>
              <a:t>www.vatc.org</a:t>
            </a:r>
            <a:r>
              <a:rPr lang="en-US" sz="2500" dirty="0"/>
              <a:t>/</a:t>
            </a:r>
            <a:r>
              <a:rPr lang="en-US" sz="2500" dirty="0" err="1"/>
              <a:t>wp</a:t>
            </a:r>
            <a:r>
              <a:rPr lang="en-US" sz="2500" dirty="0"/>
              <a:t>-content/uploads/2017/06/</a:t>
            </a:r>
            <a:r>
              <a:rPr lang="en-US" sz="2500" dirty="0" err="1"/>
              <a:t>VALGBTTourismResourceGuide.pdf</a:t>
            </a:r>
            <a:r>
              <a:rPr lang="en-US" sz="2500" dirty="0"/>
              <a:t> </a:t>
            </a:r>
          </a:p>
        </p:txBody>
      </p:sp>
      <p:pic>
        <p:nvPicPr>
          <p:cNvPr id="29" name="Picture 28" descr="RadfordPowerPoint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183401"/>
            <a:ext cx="4337285" cy="1576798"/>
          </a:xfrm>
          <a:prstGeom prst="rect">
            <a:avLst/>
          </a:prstGeom>
        </p:spPr>
      </p:pic>
      <p:pic>
        <p:nvPicPr>
          <p:cNvPr id="30" name="Picture 29" descr="RadfordPowerPoint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20515" y="2183401"/>
            <a:ext cx="4337285" cy="1576798"/>
          </a:xfrm>
          <a:prstGeom prst="rect">
            <a:avLst/>
          </a:prstGeom>
        </p:spPr>
      </p:pic>
      <p:sp>
        <p:nvSpPr>
          <p:cNvPr id="27" name="TextBox 26">
            <a:extLst>
              <a:ext uri="{FF2B5EF4-FFF2-40B4-BE49-F238E27FC236}">
                <a16:creationId xmlns:a16="http://schemas.microsoft.com/office/drawing/2014/main" id="{A2E9830F-977F-0447-BA0A-E78F1FF52008}"/>
              </a:ext>
            </a:extLst>
          </p:cNvPr>
          <p:cNvSpPr txBox="1"/>
          <p:nvPr/>
        </p:nvSpPr>
        <p:spPr>
          <a:xfrm>
            <a:off x="14935200" y="29119354"/>
            <a:ext cx="13484008" cy="1892826"/>
          </a:xfrm>
          <a:prstGeom prst="rect">
            <a:avLst/>
          </a:prstGeom>
          <a:noFill/>
        </p:spPr>
        <p:txBody>
          <a:bodyPr wrap="square" rtlCol="0">
            <a:spAutoFit/>
          </a:bodyPr>
          <a:lstStyle/>
          <a:p>
            <a:pPr algn="ctr"/>
            <a:r>
              <a:rPr lang="en-US" sz="3900" i="1" dirty="0"/>
              <a:t>“Inclusion to me is opening my doors  with open arms to everyone, treating everyone the same way, with respect and common courtesy.”</a:t>
            </a:r>
            <a:endParaRPr lang="en-US" sz="3900" i="1" dirty="0">
              <a:latin typeface="Calibri" panose="020F0502020204030204" pitchFamily="34" charset="0"/>
              <a:cs typeface="Calibri" panose="020F0502020204030204" pitchFamily="34" charset="0"/>
            </a:endParaRPr>
          </a:p>
        </p:txBody>
      </p:sp>
      <p:graphicFrame>
        <p:nvGraphicFramePr>
          <p:cNvPr id="16" name="Chart 15">
            <a:extLst>
              <a:ext uri="{FF2B5EF4-FFF2-40B4-BE49-F238E27FC236}">
                <a16:creationId xmlns:a16="http://schemas.microsoft.com/office/drawing/2014/main" id="{5C861C2D-2431-4644-AF8B-3A0700083CDD}"/>
              </a:ext>
            </a:extLst>
          </p:cNvPr>
          <p:cNvGraphicFramePr>
            <a:graphicFrameLocks noChangeAspect="1"/>
          </p:cNvGraphicFramePr>
          <p:nvPr>
            <p:extLst>
              <p:ext uri="{D42A27DB-BD31-4B8C-83A1-F6EECF244321}">
                <p14:modId xmlns:p14="http://schemas.microsoft.com/office/powerpoint/2010/main" val="317127751"/>
              </p:ext>
            </p:extLst>
          </p:nvPr>
        </p:nvGraphicFramePr>
        <p:xfrm>
          <a:off x="14935200" y="7064514"/>
          <a:ext cx="7315200" cy="7589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58AB4E07-ABF6-694F-8EB2-A275551AA92F}"/>
              </a:ext>
            </a:extLst>
          </p:cNvPr>
          <p:cNvGraphicFramePr>
            <a:graphicFrameLocks noChangeAspect="1"/>
          </p:cNvGraphicFramePr>
          <p:nvPr>
            <p:extLst>
              <p:ext uri="{D42A27DB-BD31-4B8C-83A1-F6EECF244321}">
                <p14:modId xmlns:p14="http://schemas.microsoft.com/office/powerpoint/2010/main" val="1438828167"/>
              </p:ext>
            </p:extLst>
          </p:nvPr>
        </p:nvGraphicFramePr>
        <p:xfrm>
          <a:off x="14935200" y="15546348"/>
          <a:ext cx="6299260" cy="731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7" name="Chart 36">
            <a:extLst>
              <a:ext uri="{FF2B5EF4-FFF2-40B4-BE49-F238E27FC236}">
                <a16:creationId xmlns:a16="http://schemas.microsoft.com/office/drawing/2014/main" id="{504FBC62-3105-364C-8D85-8A14147C5492}"/>
              </a:ext>
            </a:extLst>
          </p:cNvPr>
          <p:cNvGraphicFramePr>
            <a:graphicFrameLocks noChangeAspect="1"/>
          </p:cNvGraphicFramePr>
          <p:nvPr>
            <p:extLst>
              <p:ext uri="{D42A27DB-BD31-4B8C-83A1-F6EECF244321}">
                <p14:modId xmlns:p14="http://schemas.microsoft.com/office/powerpoint/2010/main" val="2982397663"/>
              </p:ext>
            </p:extLst>
          </p:nvPr>
        </p:nvGraphicFramePr>
        <p:xfrm>
          <a:off x="21874993" y="15546348"/>
          <a:ext cx="7591883" cy="7315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Chart 37">
            <a:extLst>
              <a:ext uri="{FF2B5EF4-FFF2-40B4-BE49-F238E27FC236}">
                <a16:creationId xmlns:a16="http://schemas.microsoft.com/office/drawing/2014/main" id="{786B9B7B-FEA3-584A-A2C1-E7CEC9F3FFBC}"/>
              </a:ext>
            </a:extLst>
          </p:cNvPr>
          <p:cNvGraphicFramePr>
            <a:graphicFrameLocks noChangeAspect="1"/>
          </p:cNvGraphicFramePr>
          <p:nvPr>
            <p:extLst>
              <p:ext uri="{D42A27DB-BD31-4B8C-83A1-F6EECF244321}">
                <p14:modId xmlns:p14="http://schemas.microsoft.com/office/powerpoint/2010/main" val="1773816464"/>
              </p:ext>
            </p:extLst>
          </p:nvPr>
        </p:nvGraphicFramePr>
        <p:xfrm>
          <a:off x="22021801" y="7749148"/>
          <a:ext cx="6239867" cy="7315200"/>
        </p:xfrm>
        <a:graphic>
          <a:graphicData uri="http://schemas.openxmlformats.org/drawingml/2006/chart">
            <c:chart xmlns:c="http://schemas.openxmlformats.org/drawingml/2006/chart" xmlns:r="http://schemas.openxmlformats.org/officeDocument/2006/relationships" r:id="rId6"/>
          </a:graphicData>
        </a:graphic>
      </p:graphicFrame>
      <p:sp>
        <p:nvSpPr>
          <p:cNvPr id="44" name="TextBox 43">
            <a:extLst>
              <a:ext uri="{FF2B5EF4-FFF2-40B4-BE49-F238E27FC236}">
                <a16:creationId xmlns:a16="http://schemas.microsoft.com/office/drawing/2014/main" id="{0ED68180-35AB-6344-BDD8-B6DAE5776113}"/>
              </a:ext>
            </a:extLst>
          </p:cNvPr>
          <p:cNvSpPr txBox="1"/>
          <p:nvPr/>
        </p:nvSpPr>
        <p:spPr>
          <a:xfrm>
            <a:off x="14935200" y="23396162"/>
            <a:ext cx="13484008" cy="4893647"/>
          </a:xfrm>
          <a:prstGeom prst="rect">
            <a:avLst/>
          </a:prstGeom>
          <a:noFill/>
        </p:spPr>
        <p:txBody>
          <a:bodyPr wrap="square" rtlCol="0">
            <a:spAutoFit/>
          </a:bodyPr>
          <a:lstStyle/>
          <a:p>
            <a:r>
              <a:rPr lang="en-US" sz="3900" dirty="0"/>
              <a:t>Ways to Promote Visibility and Incorporate Social Responsibility:</a:t>
            </a:r>
          </a:p>
          <a:p>
            <a:pPr marL="571500" lvl="0" indent="-571500">
              <a:buFont typeface="Arial" panose="020B0604020202020204" pitchFamily="34" charset="0"/>
              <a:buChar char="•"/>
            </a:pPr>
            <a:r>
              <a:rPr lang="en-US" sz="3900" dirty="0"/>
              <a:t>Include LGBTQ+ individuals on promotional materials</a:t>
            </a:r>
          </a:p>
          <a:p>
            <a:pPr marL="571500" lvl="0" indent="-571500">
              <a:buFont typeface="Arial" panose="020B0604020202020204" pitchFamily="34" charset="0"/>
              <a:buChar char="•"/>
            </a:pPr>
            <a:r>
              <a:rPr lang="en-US" sz="3900" dirty="0"/>
              <a:t>Create anti-bullying and inclusivity policies  </a:t>
            </a:r>
          </a:p>
          <a:p>
            <a:pPr marL="571500" lvl="0" indent="-571500">
              <a:buFont typeface="Arial" panose="020B0604020202020204" pitchFamily="34" charset="0"/>
              <a:buChar char="•"/>
            </a:pPr>
            <a:r>
              <a:rPr lang="en-US" sz="3900" dirty="0"/>
              <a:t>Know how to eliminate or defuse harassment  </a:t>
            </a:r>
          </a:p>
          <a:p>
            <a:pPr marL="571500" lvl="0" indent="-571500">
              <a:buFont typeface="Arial" panose="020B0604020202020204" pitchFamily="34" charset="0"/>
              <a:buChar char="•"/>
            </a:pPr>
            <a:r>
              <a:rPr lang="en-US" sz="3900" dirty="0"/>
              <a:t>Provide employees with minority sensitivity training </a:t>
            </a:r>
          </a:p>
          <a:p>
            <a:pPr marL="571500" lvl="0" indent="-571500">
              <a:buFont typeface="Arial" panose="020B0604020202020204" pitchFamily="34" charset="0"/>
              <a:buChar char="•"/>
            </a:pPr>
            <a:r>
              <a:rPr lang="en-US" sz="3900" dirty="0"/>
              <a:t>Reach out to LGBTQ+ agencies, strengthening community relations  </a:t>
            </a:r>
          </a:p>
          <a:p>
            <a:pPr marL="571500" lvl="0" indent="-571500">
              <a:buFont typeface="Arial" panose="020B0604020202020204" pitchFamily="34" charset="0"/>
              <a:buChar char="•"/>
            </a:pPr>
            <a:r>
              <a:rPr lang="en-US" sz="3900" dirty="0"/>
              <a:t>Eliminating gender and heteronormal assumptions</a:t>
            </a:r>
          </a:p>
        </p:txBody>
      </p:sp>
    </p:spTree>
    <p:extLst>
      <p:ext uri="{BB962C8B-B14F-4D97-AF65-F5344CB8AC3E}">
        <p14:creationId xmlns:p14="http://schemas.microsoft.com/office/powerpoint/2010/main" val="832625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1842</TotalTime>
  <Words>934</Words>
  <Application>Microsoft Macintosh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Radford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Highlander</dc:creator>
  <cp:lastModifiedBy>Jones, Sarah</cp:lastModifiedBy>
  <cp:revision>56</cp:revision>
  <cp:lastPrinted>2018-10-06T19:48:13Z</cp:lastPrinted>
  <dcterms:created xsi:type="dcterms:W3CDTF">2013-11-06T21:37:06Z</dcterms:created>
  <dcterms:modified xsi:type="dcterms:W3CDTF">2018-10-10T13:39:42Z</dcterms:modified>
</cp:coreProperties>
</file>